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handoutMasterIdLst>
    <p:handoutMasterId r:id="rId22"/>
  </p:handoutMasterIdLst>
  <p:sldIdLst>
    <p:sldId id="310" r:id="rId5"/>
    <p:sldId id="786" r:id="rId6"/>
    <p:sldId id="1182" r:id="rId7"/>
    <p:sldId id="528" r:id="rId8"/>
    <p:sldId id="1185" r:id="rId9"/>
    <p:sldId id="529" r:id="rId10"/>
    <p:sldId id="510" r:id="rId11"/>
    <p:sldId id="1183" r:id="rId12"/>
    <p:sldId id="1187" r:id="rId13"/>
    <p:sldId id="1188" r:id="rId14"/>
    <p:sldId id="1189" r:id="rId15"/>
    <p:sldId id="1186" r:id="rId16"/>
    <p:sldId id="1190" r:id="rId17"/>
    <p:sldId id="1184" r:id="rId18"/>
    <p:sldId id="1181" r:id="rId19"/>
    <p:sldId id="291" r:id="rId20"/>
  </p:sldIdLst>
  <p:sldSz cx="12192000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0AD84AA-62EA-4D06-9490-12960C820B39}">
          <p14:sldIdLst>
            <p14:sldId id="310"/>
            <p14:sldId id="786"/>
          </p14:sldIdLst>
        </p14:section>
        <p14:section name="Situación Financiera" id="{2DA618AB-1B50-403E-A44B-D01B10D82BB5}">
          <p14:sldIdLst>
            <p14:sldId id="1182"/>
            <p14:sldId id="528"/>
            <p14:sldId id="1185"/>
            <p14:sldId id="529"/>
            <p14:sldId id="510"/>
            <p14:sldId id="1183"/>
            <p14:sldId id="1187"/>
            <p14:sldId id="1188"/>
            <p14:sldId id="1189"/>
            <p14:sldId id="1186"/>
            <p14:sldId id="1190"/>
            <p14:sldId id="1184"/>
            <p14:sldId id="1181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tanza Martin" initials="CM" lastIdx="7" clrIdx="0">
    <p:extLst>
      <p:ext uri="{19B8F6BF-5375-455C-9EA6-DF929625EA0E}">
        <p15:presenceInfo xmlns:p15="http://schemas.microsoft.com/office/powerpoint/2012/main" userId="S::analisis.financiera@subredsur.gov.co::25d9f7c9-eda2-48d4-962b-7c423935b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10"/>
    <a:srgbClr val="13677B"/>
    <a:srgbClr val="C9D9DD"/>
    <a:srgbClr val="1B8EA9"/>
    <a:srgbClr val="D4E6F4"/>
    <a:srgbClr val="006600"/>
    <a:srgbClr val="E7EEF0"/>
    <a:srgbClr val="AAD8F4"/>
    <a:srgbClr val="ACE5F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374" autoAdjust="0"/>
  </p:normalViewPr>
  <p:slideViewPr>
    <p:cSldViewPr snapToGrid="0">
      <p:cViewPr varScale="1">
        <p:scale>
          <a:sx n="72" d="100"/>
          <a:sy n="72" d="100"/>
        </p:scale>
        <p:origin x="822" y="66"/>
      </p:cViewPr>
      <p:guideLst/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2366"/>
    </p:cViewPr>
  </p:sorterViewPr>
  <p:notesViewPr>
    <p:cSldViewPr snapToGrid="0" showGuides="1">
      <p:cViewPr varScale="1">
        <p:scale>
          <a:sx n="80" d="100"/>
          <a:sy n="80" d="100"/>
        </p:scale>
        <p:origin x="3804" y="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196DDE7-0836-47E3-B102-6C88B169E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B6D476-BA22-4AFA-9E3D-C5A2A87303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51152-615A-4666-A3AB-61996C66E41E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57E57B-E78E-46E7-9BA7-3AB655664C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A9B785-04C2-41DA-A431-51DB1DFDF3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9789-F7B4-4710-9DB4-9E9EDFDA3A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749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B0D9C9D-72BD-48D3-B245-262E673EF666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9889D92-54CE-4B27-BB33-1E0AD60C6AA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508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>
            <a:spLocks noGrp="1"/>
          </p:cNvSpPr>
          <p:nvPr>
            <p:ph type="body" idx="1"/>
          </p:nvPr>
        </p:nvSpPr>
        <p:spPr>
          <a:xfrm>
            <a:off x="725086" y="5016054"/>
            <a:ext cx="5800683" cy="4104045"/>
          </a:xfrm>
          <a:prstGeom prst="rect">
            <a:avLst/>
          </a:prstGeom>
        </p:spPr>
        <p:txBody>
          <a:bodyPr spcFirstLastPara="1" wrap="square" lIns="96210" tIns="48105" rIns="96210" bIns="48105" anchor="t" anchorCtr="0">
            <a:noAutofit/>
          </a:bodyPr>
          <a:lstStyle/>
          <a:p>
            <a:endParaRPr dirty="0"/>
          </a:p>
        </p:txBody>
      </p:sp>
      <p:sp>
        <p:nvSpPr>
          <p:cNvPr id="374" name="Google Shape;3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8475" y="1303338"/>
            <a:ext cx="6254750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Downs</a:t>
            </a:r>
            <a:r>
              <a:rPr lang="es-ES_tradnl" dirty="0"/>
              <a:t> A. </a:t>
            </a:r>
          </a:p>
          <a:p>
            <a:r>
              <a:rPr lang="es-ES_tradnl" dirty="0"/>
              <a:t>En el mundo Estrategia de integridad (Javeriana)</a:t>
            </a:r>
          </a:p>
          <a:p>
            <a:r>
              <a:rPr lang="es-ES_tradnl" dirty="0"/>
              <a:t>En Colombia embuda 732 y CPACA)</a:t>
            </a:r>
          </a:p>
          <a:p>
            <a:r>
              <a:rPr lang="es-ES_tradnl" dirty="0"/>
              <a:t>Triangulo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/>
          <a:lstStyle/>
          <a:p>
            <a:fld id="{14148A9E-9B5A-D44B-BAB7-6241E8568999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726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Downs</a:t>
            </a:r>
            <a:r>
              <a:rPr lang="es-ES_tradnl" dirty="0"/>
              <a:t> A. </a:t>
            </a:r>
          </a:p>
          <a:p>
            <a:r>
              <a:rPr lang="es-ES_tradnl" dirty="0"/>
              <a:t>En el mundo Estrategia de integridad (Javeriana)</a:t>
            </a:r>
          </a:p>
          <a:p>
            <a:r>
              <a:rPr lang="es-ES_tradnl" dirty="0"/>
              <a:t>En Colombia embuda 732 y CPACA)</a:t>
            </a:r>
          </a:p>
          <a:p>
            <a:r>
              <a:rPr lang="es-ES_tradnl" dirty="0"/>
              <a:t>Triangulo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/>
          <a:lstStyle/>
          <a:p>
            <a:fld id="{14148A9E-9B5A-D44B-BAB7-6241E8568999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6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0CC1-43F4-6541-81F9-DD7850FAE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2051D-8A42-3B4D-AD63-BFC3CDF94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B79D3-CD7F-1B41-A9F0-2C677F8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9057-F535-2041-AC14-F56FFDB5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E0B9C-B1C8-5644-B934-68FE9348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31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B9BB-C1A3-A84B-93CA-489C8A17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929AD-61FC-6044-BFC1-C4F43DA27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CB41-4684-644E-818C-D98855D2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34C1-BCEB-B049-A8AC-061688BE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947E-F16E-9D40-9F1B-E4FD9EDE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739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66C40-23D9-EE49-9E70-88D6F04CB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DB793-AEF4-7A44-A1BA-5A87F0BA0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E4A16-B5BD-854E-BB73-F278F95D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C834-3FD4-024F-BA3D-AFB17B09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5D318-013C-F54D-B191-6905EE0E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954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5466"/>
            <a:ext cx="9144000" cy="478366"/>
          </a:xfrm>
          <a:prstGeom prst="rect">
            <a:avLst/>
          </a:prstGeom>
        </p:spPr>
        <p:txBody>
          <a:bodyPr anchor="b"/>
          <a:lstStyle>
            <a:lvl1pPr algn="ctr">
              <a:defRPr sz="2500">
                <a:solidFill>
                  <a:srgbClr val="4E617A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010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1452"/>
            <a:ext cx="10515600" cy="510115"/>
          </a:xfrm>
          <a:prstGeom prst="rect">
            <a:avLst/>
          </a:prstGeom>
        </p:spPr>
        <p:txBody>
          <a:bodyPr/>
          <a:lstStyle>
            <a:lvl1pPr algn="ctr">
              <a:defRPr sz="2500">
                <a:solidFill>
                  <a:srgbClr val="4E617A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462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36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07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289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11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13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01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D737-3170-FC4A-A4F6-818D9DB4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BE48-969A-AD47-8EF2-C4ACF8A2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6B064-E61E-044D-A408-89D4164F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432B1-CDA6-5447-BB7B-52C8D54C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863B-5F42-5D41-A828-6EE899E7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334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889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73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548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83142"/>
          </a:xfrm>
          <a:prstGeom prst="rect">
            <a:avLst/>
          </a:prstGeom>
        </p:spPr>
        <p:txBody>
          <a:bodyPr anchor="b"/>
          <a:lstStyle>
            <a:lvl1pPr algn="ctr">
              <a:defRPr sz="25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1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5466"/>
            <a:ext cx="10515600" cy="679449"/>
          </a:xfrm>
          <a:prstGeom prst="rect">
            <a:avLst/>
          </a:prstGeom>
        </p:spPr>
        <p:txBody>
          <a:bodyPr/>
          <a:lstStyle>
            <a:lvl1pPr algn="ctr">
              <a:defRPr sz="2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26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558799"/>
          </a:xfrm>
          <a:prstGeom prst="rect">
            <a:avLst/>
          </a:prstGeom>
        </p:spPr>
        <p:txBody>
          <a:bodyPr anchor="b"/>
          <a:lstStyle>
            <a:lvl1pPr algn="ctr">
              <a:defRPr sz="25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403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366183"/>
          </a:xfrm>
          <a:prstGeom prst="rect">
            <a:avLst/>
          </a:prstGeom>
        </p:spPr>
        <p:txBody>
          <a:bodyPr/>
          <a:lstStyle>
            <a:lvl1pPr algn="ctr">
              <a:defRPr sz="25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82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1">
                <a:solidFill>
                  <a:srgbClr val="0000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17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 algn="ctr">
              <a:defRPr sz="25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104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16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6E38-4199-684B-A30B-5EADC38F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FFFD-47BD-764E-90E0-86F3A5C8C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109A-1690-9B47-85EE-0AB36F6B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4ED58-DF4D-B149-8810-9B0F2EB0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C349-C521-824A-888A-8D907C8E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2269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000000"/>
                </a:solidFill>
              </a:defRPr>
            </a:lvl1pPr>
            <a:lvl2pPr>
              <a:defRPr sz="3733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000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33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rgbClr val="00000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000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788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257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>
            <a:lvl1pPr>
              <a:defRPr sz="2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5E9EC3F-C695-44D9-AA7E-8A5581C662DA}" type="datetimeFigureOut">
              <a:rPr lang="es-CO" smtClean="0"/>
              <a:t>25/09/2022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29F5927-9F54-42E6-9CD5-B39FF2B68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009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0" y="2831400"/>
            <a:ext cx="6255920" cy="1195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6473" y="283140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6474856"/>
            <a:ext cx="8643756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370391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24382" y="3404467"/>
            <a:ext cx="6054185" cy="2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467">
                <a:solidFill>
                  <a:srgbClr val="0066CD"/>
                </a:solidFill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5743600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0228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6474856"/>
            <a:ext cx="8491363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5215237" y="-140678"/>
            <a:ext cx="6976763" cy="7139355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2322896" y="2523914"/>
            <a:ext cx="5936755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4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2268249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10942698" y="3321280"/>
            <a:ext cx="17876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spc="300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spc="300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92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6474856"/>
            <a:ext cx="121920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99841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980F-DDA2-DB4D-B2FC-439537BB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BB05F-7096-4145-8F18-3E1DD1C2F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054B-0D7E-E34D-A618-D10155EC0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C704-26DA-634B-BDDC-20C698C8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7CAA8-4566-0544-A231-A904D4A3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FC7A2-30C6-9441-B99E-3AD9DE0B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1270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64C-2A85-8C41-BD8E-FF3CF5818DFF}" type="datetimeFigureOut">
              <a:rPr lang="es-ES_tradnl" smtClean="0"/>
              <a:t>25/09/2022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E135-B024-324C-A22B-731B6559B785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219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BB1D-D7AA-DE45-BDE9-2832387F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5731E-C1DD-214F-B9FC-10F35DD7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8B569-501D-6646-AEAA-742322809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10D23-B101-3944-BD01-6F7672691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F895F-E2F9-CA4D-9A46-8F251891A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C1B6D-3F90-3246-A066-BCED194E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00EBE-4E29-2E4B-9892-F858E6DA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724FF-EFF6-4344-8A1C-F2C4AB0E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6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4BD8-8B38-7A4F-8080-1E2C9033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7D290-33F8-CF4C-A2F3-DD333CF4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A78A9-C565-C24D-9AEE-CB151B8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FDFFE-A529-6D46-931D-415C852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255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7C344-8B9E-F649-B10D-A8BF14A2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46E2E-8C4B-204A-8B20-BB9EA770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32E3E-BA9A-FF46-A07F-CA083AA2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371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ACCD-566F-B14F-B278-A66CE797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AC6F-435D-7343-980E-C5A4E476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anose="020B0604020202020204" pitchFamily="34" charset="0"/>
              </a:defRPr>
            </a:lvl1pPr>
            <a:lvl2pPr>
              <a:defRPr sz="3733">
                <a:latin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</a:defRPr>
            </a:lvl3pPr>
            <a:lvl4pPr>
              <a:defRPr sz="2667">
                <a:latin typeface="Arial" panose="020B0604020202020204" pitchFamily="34" charset="0"/>
              </a:defRPr>
            </a:lvl4pPr>
            <a:lvl5pPr>
              <a:defRPr sz="2667">
                <a:latin typeface="Arial" panose="020B060402020202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6D94A-05D7-6046-906D-02D4EFE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9CDD1-C383-E347-9A48-DFCA877C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552C8-0BF9-804E-9480-F1344DA4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EC69B-FE1D-7443-8EC3-77039C88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888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DA3B-F19D-5F43-BC15-CC495C91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0D01E-F7F7-0743-B884-3BF6534E4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anose="020B060402020202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C5EC1-27BF-2848-B303-1B99A27FD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0A3A1-6CB4-FF4A-B9B3-3154A860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5E9EC3F-C695-44D9-AA7E-8A5581C662DA}" type="datetimeFigureOut">
              <a:rPr lang="es-CO" smtClean="0"/>
              <a:pPr/>
              <a:t>25/09/2022</a:t>
            </a:fld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60CD1-F027-9F45-9203-F6A3A1E7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6155-850C-4440-BF66-5CFEB970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9F5927-9F54-42E6-9CD5-B39FF2B6843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23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F3CE16-E220-7947-96E4-E694E6E0EE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12189291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3699" y="-27398"/>
            <a:ext cx="12315289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6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9671944" y="2137083"/>
            <a:ext cx="2629645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67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11684" y="6342178"/>
            <a:ext cx="180304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/>
        </p:nvSpPr>
        <p:spPr>
          <a:xfrm rot="-10800000">
            <a:off x="-13700" y="-27399"/>
            <a:ext cx="2629645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67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F4CB98-AF34-5C4D-AFF2-138A844D03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75" y="6043733"/>
            <a:ext cx="2542021" cy="6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10803944" y="4194488"/>
            <a:ext cx="1388056" cy="266351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67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/>
        </p:nvSpPr>
        <p:spPr>
          <a:xfrm rot="-10800000">
            <a:off x="-13699" y="-27398"/>
            <a:ext cx="699500" cy="1991665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67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174ED-CA50-4967-BC7F-46A8A4920D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9933" y="5875707"/>
            <a:ext cx="737035" cy="838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24623-B6C5-3E41-9CC4-F246F9229B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75" y="6043733"/>
            <a:ext cx="2542021" cy="6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1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334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1594F4-2ED2-4F92-9196-5DEB6984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914D815C-A98B-0DF5-3749-3492570C189A}"/>
              </a:ext>
            </a:extLst>
          </p:cNvPr>
          <p:cNvSpPr/>
          <p:nvPr/>
        </p:nvSpPr>
        <p:spPr>
          <a:xfrm flipH="1">
            <a:off x="522724" y="851772"/>
            <a:ext cx="328613" cy="511942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09D857DC-B0BC-8DB0-D00C-4EC448582B35}"/>
              </a:ext>
            </a:extLst>
          </p:cNvPr>
          <p:cNvSpPr/>
          <p:nvPr/>
        </p:nvSpPr>
        <p:spPr>
          <a:xfrm rot="5400000">
            <a:off x="5547003" y="-3846127"/>
            <a:ext cx="750421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EC4A53DA-4003-C531-D4EA-9D133E9FB520}"/>
              </a:ext>
            </a:extLst>
          </p:cNvPr>
          <p:cNvSpPr/>
          <p:nvPr/>
        </p:nvSpPr>
        <p:spPr>
          <a:xfrm>
            <a:off x="3015645" y="927271"/>
            <a:ext cx="7977444" cy="67867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5A323AA2-A7DB-6295-22F2-58CF67E3D735}"/>
              </a:ext>
            </a:extLst>
          </p:cNvPr>
          <p:cNvSpPr/>
          <p:nvPr/>
        </p:nvSpPr>
        <p:spPr>
          <a:xfrm rot="16200000" flipH="1" flipV="1">
            <a:off x="2844258" y="1098660"/>
            <a:ext cx="678675" cy="335899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13850D38-99F3-E831-49C2-D02BCD34B68A}"/>
              </a:ext>
            </a:extLst>
          </p:cNvPr>
          <p:cNvSpPr/>
          <p:nvPr/>
        </p:nvSpPr>
        <p:spPr>
          <a:xfrm flipH="1">
            <a:off x="522724" y="1746299"/>
            <a:ext cx="328613" cy="511942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superiores redondeadas 10">
            <a:extLst>
              <a:ext uri="{FF2B5EF4-FFF2-40B4-BE49-F238E27FC236}">
                <a16:creationId xmlns:a16="http://schemas.microsoft.com/office/drawing/2014/main" id="{239718BF-E9CA-9664-3CCC-4333A73FDE64}"/>
              </a:ext>
            </a:extLst>
          </p:cNvPr>
          <p:cNvSpPr/>
          <p:nvPr/>
        </p:nvSpPr>
        <p:spPr>
          <a:xfrm rot="5400000">
            <a:off x="5547003" y="-2951600"/>
            <a:ext cx="750421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: una sola esquina redondeada 11">
            <a:extLst>
              <a:ext uri="{FF2B5EF4-FFF2-40B4-BE49-F238E27FC236}">
                <a16:creationId xmlns:a16="http://schemas.microsoft.com/office/drawing/2014/main" id="{D8A128D1-4893-9856-6633-A1F5DB5EBACD}"/>
              </a:ext>
            </a:extLst>
          </p:cNvPr>
          <p:cNvSpPr/>
          <p:nvPr/>
        </p:nvSpPr>
        <p:spPr>
          <a:xfrm>
            <a:off x="3015645" y="1821798"/>
            <a:ext cx="7977444" cy="67867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riángulo rectángulo 12">
            <a:extLst>
              <a:ext uri="{FF2B5EF4-FFF2-40B4-BE49-F238E27FC236}">
                <a16:creationId xmlns:a16="http://schemas.microsoft.com/office/drawing/2014/main" id="{67CB0CE1-A731-9ABA-4077-845AAF01B16C}"/>
              </a:ext>
            </a:extLst>
          </p:cNvPr>
          <p:cNvSpPr/>
          <p:nvPr/>
        </p:nvSpPr>
        <p:spPr>
          <a:xfrm rot="16200000" flipH="1" flipV="1">
            <a:off x="2844258" y="1993187"/>
            <a:ext cx="678675" cy="335899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riángulo rectángulo 14">
            <a:extLst>
              <a:ext uri="{FF2B5EF4-FFF2-40B4-BE49-F238E27FC236}">
                <a16:creationId xmlns:a16="http://schemas.microsoft.com/office/drawing/2014/main" id="{41314F8F-B96B-3B57-A7A7-D21982EFAC06}"/>
              </a:ext>
            </a:extLst>
          </p:cNvPr>
          <p:cNvSpPr/>
          <p:nvPr/>
        </p:nvSpPr>
        <p:spPr>
          <a:xfrm flipH="1">
            <a:off x="522724" y="3535353"/>
            <a:ext cx="328613" cy="511942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superiores redondeadas 15">
            <a:extLst>
              <a:ext uri="{FF2B5EF4-FFF2-40B4-BE49-F238E27FC236}">
                <a16:creationId xmlns:a16="http://schemas.microsoft.com/office/drawing/2014/main" id="{9D05865E-AB57-1E0A-194D-056BD18E3776}"/>
              </a:ext>
            </a:extLst>
          </p:cNvPr>
          <p:cNvSpPr/>
          <p:nvPr/>
        </p:nvSpPr>
        <p:spPr>
          <a:xfrm rot="5400000">
            <a:off x="5547003" y="-1162546"/>
            <a:ext cx="750421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Rectángulo: una sola esquina redondeada 16">
            <a:extLst>
              <a:ext uri="{FF2B5EF4-FFF2-40B4-BE49-F238E27FC236}">
                <a16:creationId xmlns:a16="http://schemas.microsoft.com/office/drawing/2014/main" id="{1F2125BF-3D42-71A1-744D-2EEDA379DDFA}"/>
              </a:ext>
            </a:extLst>
          </p:cNvPr>
          <p:cNvSpPr/>
          <p:nvPr/>
        </p:nvSpPr>
        <p:spPr>
          <a:xfrm>
            <a:off x="3015645" y="3610852"/>
            <a:ext cx="7977444" cy="67867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A5A0BD55-A771-DADA-C43F-5E5A04532371}"/>
              </a:ext>
            </a:extLst>
          </p:cNvPr>
          <p:cNvSpPr/>
          <p:nvPr/>
        </p:nvSpPr>
        <p:spPr>
          <a:xfrm rot="16200000" flipH="1" flipV="1">
            <a:off x="2844258" y="3782241"/>
            <a:ext cx="678675" cy="335899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91DC0229-621C-9F88-15AC-589C65A407A8}"/>
              </a:ext>
            </a:extLst>
          </p:cNvPr>
          <p:cNvSpPr/>
          <p:nvPr/>
        </p:nvSpPr>
        <p:spPr>
          <a:xfrm flipH="1">
            <a:off x="522724" y="4429880"/>
            <a:ext cx="328613" cy="511942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410EDC08-DF39-BDD7-CD0D-FC58ECA31CC0}"/>
              </a:ext>
            </a:extLst>
          </p:cNvPr>
          <p:cNvSpPr/>
          <p:nvPr/>
        </p:nvSpPr>
        <p:spPr>
          <a:xfrm rot="5400000">
            <a:off x="5547003" y="-268019"/>
            <a:ext cx="750421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ángulo: una sola esquina redondeada 26">
            <a:extLst>
              <a:ext uri="{FF2B5EF4-FFF2-40B4-BE49-F238E27FC236}">
                <a16:creationId xmlns:a16="http://schemas.microsoft.com/office/drawing/2014/main" id="{2EBD578D-864F-0891-C2CD-96B0425EABCE}"/>
              </a:ext>
            </a:extLst>
          </p:cNvPr>
          <p:cNvSpPr/>
          <p:nvPr/>
        </p:nvSpPr>
        <p:spPr>
          <a:xfrm>
            <a:off x="3015645" y="4505379"/>
            <a:ext cx="7977444" cy="67867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Triángulo rectángulo 27">
            <a:extLst>
              <a:ext uri="{FF2B5EF4-FFF2-40B4-BE49-F238E27FC236}">
                <a16:creationId xmlns:a16="http://schemas.microsoft.com/office/drawing/2014/main" id="{2031D26C-9847-BE55-8A8A-33E7A708DCF1}"/>
              </a:ext>
            </a:extLst>
          </p:cNvPr>
          <p:cNvSpPr/>
          <p:nvPr/>
        </p:nvSpPr>
        <p:spPr>
          <a:xfrm rot="16200000" flipH="1" flipV="1">
            <a:off x="2844258" y="4676768"/>
            <a:ext cx="678675" cy="335899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Triángulo rectángulo 29">
            <a:extLst>
              <a:ext uri="{FF2B5EF4-FFF2-40B4-BE49-F238E27FC236}">
                <a16:creationId xmlns:a16="http://schemas.microsoft.com/office/drawing/2014/main" id="{4B378255-5FC4-5F5F-1188-AC5048E7DDAF}"/>
              </a:ext>
            </a:extLst>
          </p:cNvPr>
          <p:cNvSpPr/>
          <p:nvPr/>
        </p:nvSpPr>
        <p:spPr>
          <a:xfrm flipH="1">
            <a:off x="522724" y="2640826"/>
            <a:ext cx="328613" cy="511942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superiores redondeadas 30">
            <a:extLst>
              <a:ext uri="{FF2B5EF4-FFF2-40B4-BE49-F238E27FC236}">
                <a16:creationId xmlns:a16="http://schemas.microsoft.com/office/drawing/2014/main" id="{4E279633-B085-FD0B-02EB-10675F39019A}"/>
              </a:ext>
            </a:extLst>
          </p:cNvPr>
          <p:cNvSpPr/>
          <p:nvPr/>
        </p:nvSpPr>
        <p:spPr>
          <a:xfrm rot="5400000">
            <a:off x="5547003" y="-2057073"/>
            <a:ext cx="750421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Rectángulo: una sola esquina redondeada 31">
            <a:extLst>
              <a:ext uri="{FF2B5EF4-FFF2-40B4-BE49-F238E27FC236}">
                <a16:creationId xmlns:a16="http://schemas.microsoft.com/office/drawing/2014/main" id="{ACFE70F1-2304-C692-887F-0F093CFD06CA}"/>
              </a:ext>
            </a:extLst>
          </p:cNvPr>
          <p:cNvSpPr/>
          <p:nvPr/>
        </p:nvSpPr>
        <p:spPr>
          <a:xfrm>
            <a:off x="3015645" y="2716325"/>
            <a:ext cx="7977444" cy="67867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Triángulo rectángulo 32">
            <a:extLst>
              <a:ext uri="{FF2B5EF4-FFF2-40B4-BE49-F238E27FC236}">
                <a16:creationId xmlns:a16="http://schemas.microsoft.com/office/drawing/2014/main" id="{2233D211-079A-0B82-4CDF-B0B19B5BE355}"/>
              </a:ext>
            </a:extLst>
          </p:cNvPr>
          <p:cNvSpPr/>
          <p:nvPr/>
        </p:nvSpPr>
        <p:spPr>
          <a:xfrm rot="16200000" flipH="1" flipV="1">
            <a:off x="2844258" y="2887714"/>
            <a:ext cx="678675" cy="335899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6595BB-6606-78B9-C6FC-37601480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>
                <a:solidFill>
                  <a:srgbClr val="13677B"/>
                </a:solidFill>
              </a:rPr>
              <a:t>VALORES </a:t>
            </a:r>
          </a:p>
        </p:txBody>
      </p:sp>
      <p:sp>
        <p:nvSpPr>
          <p:cNvPr id="20" name="Triángulo rectángulo 19">
            <a:extLst>
              <a:ext uri="{FF2B5EF4-FFF2-40B4-BE49-F238E27FC236}">
                <a16:creationId xmlns:a16="http://schemas.microsoft.com/office/drawing/2014/main" id="{84F440AA-BCA3-0A50-0CFE-9DC2C6397AA3}"/>
              </a:ext>
            </a:extLst>
          </p:cNvPr>
          <p:cNvSpPr/>
          <p:nvPr/>
        </p:nvSpPr>
        <p:spPr>
          <a:xfrm flipH="1">
            <a:off x="522724" y="5324408"/>
            <a:ext cx="328613" cy="511942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7B11564F-6C63-DB62-C4DC-7562F059AAED}"/>
              </a:ext>
            </a:extLst>
          </p:cNvPr>
          <p:cNvSpPr/>
          <p:nvPr/>
        </p:nvSpPr>
        <p:spPr>
          <a:xfrm rot="5400000">
            <a:off x="5547003" y="626509"/>
            <a:ext cx="750421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Rectángulo: una sola esquina redondeada 21">
            <a:extLst>
              <a:ext uri="{FF2B5EF4-FFF2-40B4-BE49-F238E27FC236}">
                <a16:creationId xmlns:a16="http://schemas.microsoft.com/office/drawing/2014/main" id="{5966BA54-06F8-56FF-EA19-A00C44CE201B}"/>
              </a:ext>
            </a:extLst>
          </p:cNvPr>
          <p:cNvSpPr/>
          <p:nvPr/>
        </p:nvSpPr>
        <p:spPr>
          <a:xfrm>
            <a:off x="3015645" y="5399907"/>
            <a:ext cx="7977444" cy="67867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8C90F494-B9AB-B8A7-16EE-894B8454F4AB}"/>
              </a:ext>
            </a:extLst>
          </p:cNvPr>
          <p:cNvSpPr/>
          <p:nvPr/>
        </p:nvSpPr>
        <p:spPr>
          <a:xfrm rot="16200000" flipH="1" flipV="1">
            <a:off x="2844258" y="5571296"/>
            <a:ext cx="678675" cy="335899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7BA24C5-8476-9A0F-F509-0307C02093DC}"/>
              </a:ext>
            </a:extLst>
          </p:cNvPr>
          <p:cNvSpPr txBox="1"/>
          <p:nvPr/>
        </p:nvSpPr>
        <p:spPr>
          <a:xfrm>
            <a:off x="3328231" y="969538"/>
            <a:ext cx="7185823" cy="60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Honestidad es un valor moral fundamental para entablar relaciones interpersonales basadas en la confianza, la sinceridad y el respeto mutuo.</a:t>
            </a:r>
            <a:endParaRPr lang="es-C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CE0FF53-1E46-506A-217B-9A9A112A20B1}"/>
              </a:ext>
            </a:extLst>
          </p:cNvPr>
          <p:cNvSpPr txBox="1"/>
          <p:nvPr/>
        </p:nvSpPr>
        <p:spPr>
          <a:xfrm>
            <a:off x="1043042" y="981631"/>
            <a:ext cx="1955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Honestidad</a:t>
            </a:r>
            <a:endParaRPr lang="es-CO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A4C1AA6-65E8-BF9C-FEA0-FB0D41F2387B}"/>
              </a:ext>
            </a:extLst>
          </p:cNvPr>
          <p:cNvSpPr txBox="1"/>
          <p:nvPr/>
        </p:nvSpPr>
        <p:spPr>
          <a:xfrm>
            <a:off x="3328231" y="1922309"/>
            <a:ext cx="75342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Respeto es un sentimiento positivo, que se refiere a la acción de respetar; es equivalente a tener veneración, aprecio y reconocimiento por una persona o cosa</a:t>
            </a:r>
            <a:endParaRPr lang="es-CO" sz="15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5BC5297-FCB9-E10C-DB89-363BB295D1C1}"/>
              </a:ext>
            </a:extLst>
          </p:cNvPr>
          <p:cNvSpPr txBox="1"/>
          <p:nvPr/>
        </p:nvSpPr>
        <p:spPr>
          <a:xfrm>
            <a:off x="1043042" y="1870761"/>
            <a:ext cx="1484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Respeto</a:t>
            </a:r>
            <a:endParaRPr lang="es-CO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070451E-F18C-8111-576A-F6F826BBBF0F}"/>
              </a:ext>
            </a:extLst>
          </p:cNvPr>
          <p:cNvSpPr txBox="1"/>
          <p:nvPr/>
        </p:nvSpPr>
        <p:spPr>
          <a:xfrm>
            <a:off x="3328231" y="2896797"/>
            <a:ext cx="6104708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 es una obligación contraída, palabra dada.</a:t>
            </a:r>
            <a:endParaRPr lang="es-C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88BAF8D-3848-35B0-BD5B-125C96E3F3F5}"/>
              </a:ext>
            </a:extLst>
          </p:cNvPr>
          <p:cNvSpPr txBox="1"/>
          <p:nvPr/>
        </p:nvSpPr>
        <p:spPr>
          <a:xfrm>
            <a:off x="1043042" y="2819066"/>
            <a:ext cx="222411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</a:t>
            </a:r>
            <a:endParaRPr lang="es-CO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AD844B1-27DA-0B8D-51FF-1F2010430026}"/>
              </a:ext>
            </a:extLst>
          </p:cNvPr>
          <p:cNvSpPr txBox="1"/>
          <p:nvPr/>
        </p:nvSpPr>
        <p:spPr>
          <a:xfrm>
            <a:off x="3328231" y="3700857"/>
            <a:ext cx="75342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justicia es un conjunto de valores esenciales sobre los cuales debe basarse una sociedad y el Estado. Estos valores son el respeto, la equidad, la igualdad y la libertad</a:t>
            </a:r>
            <a:endParaRPr lang="es-CO" sz="15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5A13C4C-23C5-D52E-B584-A78D6963AE34}"/>
              </a:ext>
            </a:extLst>
          </p:cNvPr>
          <p:cNvSpPr txBox="1"/>
          <p:nvPr/>
        </p:nvSpPr>
        <p:spPr>
          <a:xfrm>
            <a:off x="1043042" y="3678543"/>
            <a:ext cx="1562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Justicia</a:t>
            </a:r>
            <a:endParaRPr lang="es-CO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73DFF0B-813C-8ACC-544F-82503C236C5A}"/>
              </a:ext>
            </a:extLst>
          </p:cNvPr>
          <p:cNvSpPr txBox="1"/>
          <p:nvPr/>
        </p:nvSpPr>
        <p:spPr>
          <a:xfrm>
            <a:off x="3328231" y="4449041"/>
            <a:ext cx="7348475" cy="81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Diligencia es el cuidado y el esmero en ejecutar o realizar algo. Es esa prontitud de ánimo, esa agilidad interior y exterior, esa prisa pacífica en hacer bien, en hacer con amor, en hacer con alegría lo que tengo me corresponde en ese momento. 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85F5AE1-881D-F6F6-DB24-047132D20ABF}"/>
              </a:ext>
            </a:extLst>
          </p:cNvPr>
          <p:cNvSpPr txBox="1"/>
          <p:nvPr/>
        </p:nvSpPr>
        <p:spPr>
          <a:xfrm>
            <a:off x="1058298" y="4554632"/>
            <a:ext cx="1621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Diligencia</a:t>
            </a:r>
            <a:endParaRPr lang="es-CO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180B9-2AEE-E95B-B6D4-84F6B7826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231" y="5460295"/>
            <a:ext cx="7166753" cy="75042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Trabajar en equipo es el esfuerzo integrado de un conjunto de personas para la realización de un proyecto.</a:t>
            </a:r>
            <a:endParaRPr lang="es-C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B3FFC2B-2966-097F-019C-76F99AFB0C57}"/>
              </a:ext>
            </a:extLst>
          </p:cNvPr>
          <p:cNvSpPr txBox="1"/>
          <p:nvPr/>
        </p:nvSpPr>
        <p:spPr>
          <a:xfrm>
            <a:off x="1058298" y="5316188"/>
            <a:ext cx="184616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en Equipo</a:t>
            </a:r>
            <a:endParaRPr lang="es-CO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7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595BB-6606-78B9-C6FC-37601480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>
                <a:solidFill>
                  <a:srgbClr val="13677B"/>
                </a:solidFill>
              </a:rPr>
              <a:t>PRINCIPIOS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D579B18-AE5C-A3B2-F0F6-E00792A542C1}"/>
              </a:ext>
            </a:extLst>
          </p:cNvPr>
          <p:cNvGrpSpPr/>
          <p:nvPr/>
        </p:nvGrpSpPr>
        <p:grpSpPr>
          <a:xfrm>
            <a:off x="1674224" y="1014049"/>
            <a:ext cx="7774578" cy="613501"/>
            <a:chOff x="1639389" y="1004205"/>
            <a:chExt cx="7774578" cy="613501"/>
          </a:xfrm>
        </p:grpSpPr>
        <p:sp>
          <p:nvSpPr>
            <p:cNvPr id="4" name="Triángulo rectángulo 3">
              <a:extLst>
                <a:ext uri="{FF2B5EF4-FFF2-40B4-BE49-F238E27FC236}">
                  <a16:creationId xmlns:a16="http://schemas.microsoft.com/office/drawing/2014/main" id="{7C587186-1D3B-CBEB-93D4-DD0C2B5AADCF}"/>
                </a:ext>
              </a:extLst>
            </p:cNvPr>
            <p:cNvSpPr/>
            <p:nvPr/>
          </p:nvSpPr>
          <p:spPr>
            <a:xfrm flipH="1">
              <a:off x="1639389" y="1006015"/>
              <a:ext cx="285108" cy="415221"/>
            </a:xfrm>
            <a:prstGeom prst="rtTriangle">
              <a:avLst/>
            </a:prstGeom>
            <a:gradFill flip="none" rotWithShape="1">
              <a:gsLst>
                <a:gs pos="100000">
                  <a:srgbClr val="1B8EA9"/>
                </a:gs>
                <a:gs pos="0">
                  <a:srgbClr val="105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: esquinas superiores redondeadas 4">
              <a:extLst>
                <a:ext uri="{FF2B5EF4-FFF2-40B4-BE49-F238E27FC236}">
                  <a16:creationId xmlns:a16="http://schemas.microsoft.com/office/drawing/2014/main" id="{B1C3D1C7-2938-D544-5A61-4EB654F23409}"/>
                </a:ext>
              </a:extLst>
            </p:cNvPr>
            <p:cNvSpPr/>
            <p:nvPr/>
          </p:nvSpPr>
          <p:spPr>
            <a:xfrm rot="5400000">
              <a:off x="5364909" y="-2436207"/>
              <a:ext cx="608645" cy="7489470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Rectángulo: una sola esquina redondeada 5">
              <a:extLst>
                <a:ext uri="{FF2B5EF4-FFF2-40B4-BE49-F238E27FC236}">
                  <a16:creationId xmlns:a16="http://schemas.microsoft.com/office/drawing/2014/main" id="{771A08F3-EDFC-8A86-2F57-35F2274A1F24}"/>
                </a:ext>
              </a:extLst>
            </p:cNvPr>
            <p:cNvSpPr/>
            <p:nvPr/>
          </p:nvSpPr>
          <p:spPr>
            <a:xfrm>
              <a:off x="2943497" y="1067251"/>
              <a:ext cx="6470469" cy="550454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Triángulo rectángulo 6">
              <a:extLst>
                <a:ext uri="{FF2B5EF4-FFF2-40B4-BE49-F238E27FC236}">
                  <a16:creationId xmlns:a16="http://schemas.microsoft.com/office/drawing/2014/main" id="{23D6BE53-DB37-49EF-AA06-1C3D34B9A5D5}"/>
                </a:ext>
              </a:extLst>
            </p:cNvPr>
            <p:cNvSpPr/>
            <p:nvPr/>
          </p:nvSpPr>
          <p:spPr>
            <a:xfrm rot="16200000" flipH="1" flipV="1">
              <a:off x="2813984" y="1196764"/>
              <a:ext cx="550454" cy="291429"/>
            </a:xfrm>
            <a:prstGeom prst="rtTriangle">
              <a:avLst/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6A13EC7-81EF-8CE9-72C0-86F85BA76443}"/>
              </a:ext>
            </a:extLst>
          </p:cNvPr>
          <p:cNvGrpSpPr/>
          <p:nvPr/>
        </p:nvGrpSpPr>
        <p:grpSpPr>
          <a:xfrm>
            <a:off x="1674224" y="1875590"/>
            <a:ext cx="7774578" cy="613501"/>
            <a:chOff x="1639389" y="1004205"/>
            <a:chExt cx="7774578" cy="613501"/>
          </a:xfrm>
        </p:grpSpPr>
        <p:sp>
          <p:nvSpPr>
            <p:cNvPr id="11" name="Triángulo rectángulo 10">
              <a:extLst>
                <a:ext uri="{FF2B5EF4-FFF2-40B4-BE49-F238E27FC236}">
                  <a16:creationId xmlns:a16="http://schemas.microsoft.com/office/drawing/2014/main" id="{C784949D-A71A-FC5F-ED6A-A4DF1C37FEDD}"/>
                </a:ext>
              </a:extLst>
            </p:cNvPr>
            <p:cNvSpPr/>
            <p:nvPr/>
          </p:nvSpPr>
          <p:spPr>
            <a:xfrm flipH="1">
              <a:off x="1639389" y="1006015"/>
              <a:ext cx="285108" cy="415221"/>
            </a:xfrm>
            <a:prstGeom prst="rtTriangle">
              <a:avLst/>
            </a:prstGeom>
            <a:gradFill flip="none" rotWithShape="1">
              <a:gsLst>
                <a:gs pos="100000">
                  <a:srgbClr val="1B8EA9"/>
                </a:gs>
                <a:gs pos="0">
                  <a:srgbClr val="105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: esquinas superiores redondeadas 11">
              <a:extLst>
                <a:ext uri="{FF2B5EF4-FFF2-40B4-BE49-F238E27FC236}">
                  <a16:creationId xmlns:a16="http://schemas.microsoft.com/office/drawing/2014/main" id="{CD57A0F7-CB87-F5A2-5C4C-62C04F9B85AD}"/>
                </a:ext>
              </a:extLst>
            </p:cNvPr>
            <p:cNvSpPr/>
            <p:nvPr/>
          </p:nvSpPr>
          <p:spPr>
            <a:xfrm rot="5400000">
              <a:off x="5364909" y="-2436207"/>
              <a:ext cx="608645" cy="7489470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: una sola esquina redondeada 12">
              <a:extLst>
                <a:ext uri="{FF2B5EF4-FFF2-40B4-BE49-F238E27FC236}">
                  <a16:creationId xmlns:a16="http://schemas.microsoft.com/office/drawing/2014/main" id="{928C13CF-6365-2D15-B34B-8CB4F89CEDED}"/>
                </a:ext>
              </a:extLst>
            </p:cNvPr>
            <p:cNvSpPr/>
            <p:nvPr/>
          </p:nvSpPr>
          <p:spPr>
            <a:xfrm>
              <a:off x="2943497" y="1067251"/>
              <a:ext cx="6470469" cy="550454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" name="Triángulo rectángulo 13">
              <a:extLst>
                <a:ext uri="{FF2B5EF4-FFF2-40B4-BE49-F238E27FC236}">
                  <a16:creationId xmlns:a16="http://schemas.microsoft.com/office/drawing/2014/main" id="{E96CE90A-99B7-FD2A-31F8-752AB292D9E5}"/>
                </a:ext>
              </a:extLst>
            </p:cNvPr>
            <p:cNvSpPr/>
            <p:nvPr/>
          </p:nvSpPr>
          <p:spPr>
            <a:xfrm rot="16200000" flipH="1" flipV="1">
              <a:off x="2813984" y="1196764"/>
              <a:ext cx="550454" cy="291429"/>
            </a:xfrm>
            <a:prstGeom prst="rtTriangle">
              <a:avLst/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7310F1-1A29-E3B7-8385-D6F939CA3801}"/>
              </a:ext>
            </a:extLst>
          </p:cNvPr>
          <p:cNvGrpSpPr/>
          <p:nvPr/>
        </p:nvGrpSpPr>
        <p:grpSpPr>
          <a:xfrm>
            <a:off x="1674224" y="2737131"/>
            <a:ext cx="7774578" cy="613501"/>
            <a:chOff x="1639389" y="1004205"/>
            <a:chExt cx="7774578" cy="613501"/>
          </a:xfrm>
        </p:grpSpPr>
        <p:sp>
          <p:nvSpPr>
            <p:cNvPr id="16" name="Triángulo rectángulo 15">
              <a:extLst>
                <a:ext uri="{FF2B5EF4-FFF2-40B4-BE49-F238E27FC236}">
                  <a16:creationId xmlns:a16="http://schemas.microsoft.com/office/drawing/2014/main" id="{2C438B12-A4B4-C134-904E-2D7EE9132AE5}"/>
                </a:ext>
              </a:extLst>
            </p:cNvPr>
            <p:cNvSpPr/>
            <p:nvPr/>
          </p:nvSpPr>
          <p:spPr>
            <a:xfrm flipH="1">
              <a:off x="1639389" y="1006015"/>
              <a:ext cx="285108" cy="415221"/>
            </a:xfrm>
            <a:prstGeom prst="rtTriangle">
              <a:avLst/>
            </a:prstGeom>
            <a:gradFill flip="none" rotWithShape="1">
              <a:gsLst>
                <a:gs pos="100000">
                  <a:srgbClr val="1B8EA9"/>
                </a:gs>
                <a:gs pos="0">
                  <a:srgbClr val="105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: esquinas superiores redondeadas 16">
              <a:extLst>
                <a:ext uri="{FF2B5EF4-FFF2-40B4-BE49-F238E27FC236}">
                  <a16:creationId xmlns:a16="http://schemas.microsoft.com/office/drawing/2014/main" id="{C50273CE-64CB-C995-AE9B-D76B3DB2AF6D}"/>
                </a:ext>
              </a:extLst>
            </p:cNvPr>
            <p:cNvSpPr/>
            <p:nvPr/>
          </p:nvSpPr>
          <p:spPr>
            <a:xfrm rot="5400000">
              <a:off x="5364909" y="-2436207"/>
              <a:ext cx="608645" cy="7489470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: una sola esquina redondeada 17">
              <a:extLst>
                <a:ext uri="{FF2B5EF4-FFF2-40B4-BE49-F238E27FC236}">
                  <a16:creationId xmlns:a16="http://schemas.microsoft.com/office/drawing/2014/main" id="{CCA2A6D4-EAAC-480F-57D7-C76AFE043AD9}"/>
                </a:ext>
              </a:extLst>
            </p:cNvPr>
            <p:cNvSpPr/>
            <p:nvPr/>
          </p:nvSpPr>
          <p:spPr>
            <a:xfrm>
              <a:off x="2943497" y="1067251"/>
              <a:ext cx="6470469" cy="550454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Triángulo rectángulo 18">
              <a:extLst>
                <a:ext uri="{FF2B5EF4-FFF2-40B4-BE49-F238E27FC236}">
                  <a16:creationId xmlns:a16="http://schemas.microsoft.com/office/drawing/2014/main" id="{A6852723-8FD7-F027-8519-C76CC35B471E}"/>
                </a:ext>
              </a:extLst>
            </p:cNvPr>
            <p:cNvSpPr/>
            <p:nvPr/>
          </p:nvSpPr>
          <p:spPr>
            <a:xfrm rot="16200000" flipH="1" flipV="1">
              <a:off x="2813984" y="1196764"/>
              <a:ext cx="550454" cy="291429"/>
            </a:xfrm>
            <a:prstGeom prst="rtTriangle">
              <a:avLst/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E887637-1080-AE0F-60DB-D5F72CD1A51C}"/>
              </a:ext>
            </a:extLst>
          </p:cNvPr>
          <p:cNvGrpSpPr/>
          <p:nvPr/>
        </p:nvGrpSpPr>
        <p:grpSpPr>
          <a:xfrm>
            <a:off x="1674224" y="3598672"/>
            <a:ext cx="7774578" cy="613501"/>
            <a:chOff x="1639389" y="1004205"/>
            <a:chExt cx="7774578" cy="613501"/>
          </a:xfrm>
        </p:grpSpPr>
        <p:sp>
          <p:nvSpPr>
            <p:cNvPr id="21" name="Triángulo rectángulo 20">
              <a:extLst>
                <a:ext uri="{FF2B5EF4-FFF2-40B4-BE49-F238E27FC236}">
                  <a16:creationId xmlns:a16="http://schemas.microsoft.com/office/drawing/2014/main" id="{6570CB22-4358-6542-2612-AE3B292B1928}"/>
                </a:ext>
              </a:extLst>
            </p:cNvPr>
            <p:cNvSpPr/>
            <p:nvPr/>
          </p:nvSpPr>
          <p:spPr>
            <a:xfrm flipH="1">
              <a:off x="1639389" y="1006015"/>
              <a:ext cx="285108" cy="415221"/>
            </a:xfrm>
            <a:prstGeom prst="rtTriangle">
              <a:avLst/>
            </a:prstGeom>
            <a:gradFill flip="none" rotWithShape="1">
              <a:gsLst>
                <a:gs pos="100000">
                  <a:srgbClr val="1B8EA9"/>
                </a:gs>
                <a:gs pos="0">
                  <a:srgbClr val="105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: esquinas superiores redondeadas 21">
              <a:extLst>
                <a:ext uri="{FF2B5EF4-FFF2-40B4-BE49-F238E27FC236}">
                  <a16:creationId xmlns:a16="http://schemas.microsoft.com/office/drawing/2014/main" id="{68136357-F570-DB57-4C9B-5F9A1821C951}"/>
                </a:ext>
              </a:extLst>
            </p:cNvPr>
            <p:cNvSpPr/>
            <p:nvPr/>
          </p:nvSpPr>
          <p:spPr>
            <a:xfrm rot="5400000">
              <a:off x="5364909" y="-2436207"/>
              <a:ext cx="608645" cy="7489470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: una sola esquina redondeada 22">
              <a:extLst>
                <a:ext uri="{FF2B5EF4-FFF2-40B4-BE49-F238E27FC236}">
                  <a16:creationId xmlns:a16="http://schemas.microsoft.com/office/drawing/2014/main" id="{39E0DC32-B97F-8090-9FE2-7750CC4F8B3E}"/>
                </a:ext>
              </a:extLst>
            </p:cNvPr>
            <p:cNvSpPr/>
            <p:nvPr/>
          </p:nvSpPr>
          <p:spPr>
            <a:xfrm>
              <a:off x="2943497" y="1067251"/>
              <a:ext cx="6470469" cy="550454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Triángulo rectángulo 23">
              <a:extLst>
                <a:ext uri="{FF2B5EF4-FFF2-40B4-BE49-F238E27FC236}">
                  <a16:creationId xmlns:a16="http://schemas.microsoft.com/office/drawing/2014/main" id="{681D7A57-B5CD-B745-FB47-E18E188486F1}"/>
                </a:ext>
              </a:extLst>
            </p:cNvPr>
            <p:cNvSpPr/>
            <p:nvPr/>
          </p:nvSpPr>
          <p:spPr>
            <a:xfrm rot="16200000" flipH="1" flipV="1">
              <a:off x="2813984" y="1196764"/>
              <a:ext cx="550454" cy="291429"/>
            </a:xfrm>
            <a:prstGeom prst="rtTriangle">
              <a:avLst/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91B95F1-FCFE-F16B-25E0-BC39677E8727}"/>
              </a:ext>
            </a:extLst>
          </p:cNvPr>
          <p:cNvGrpSpPr/>
          <p:nvPr/>
        </p:nvGrpSpPr>
        <p:grpSpPr>
          <a:xfrm>
            <a:off x="1674224" y="5321754"/>
            <a:ext cx="7774578" cy="613501"/>
            <a:chOff x="1639389" y="1004205"/>
            <a:chExt cx="7774578" cy="613501"/>
          </a:xfrm>
        </p:grpSpPr>
        <p:sp>
          <p:nvSpPr>
            <p:cNvPr id="26" name="Triángulo rectángulo 25">
              <a:extLst>
                <a:ext uri="{FF2B5EF4-FFF2-40B4-BE49-F238E27FC236}">
                  <a16:creationId xmlns:a16="http://schemas.microsoft.com/office/drawing/2014/main" id="{463F5261-3C53-00F6-1BB2-42DE05434539}"/>
                </a:ext>
              </a:extLst>
            </p:cNvPr>
            <p:cNvSpPr/>
            <p:nvPr/>
          </p:nvSpPr>
          <p:spPr>
            <a:xfrm flipH="1">
              <a:off x="1639389" y="1006015"/>
              <a:ext cx="285108" cy="415221"/>
            </a:xfrm>
            <a:prstGeom prst="rtTriangle">
              <a:avLst/>
            </a:prstGeom>
            <a:gradFill flip="none" rotWithShape="1">
              <a:gsLst>
                <a:gs pos="100000">
                  <a:srgbClr val="1B8EA9"/>
                </a:gs>
                <a:gs pos="0">
                  <a:srgbClr val="105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Rectángulo: esquinas superiores redondeadas 26">
              <a:extLst>
                <a:ext uri="{FF2B5EF4-FFF2-40B4-BE49-F238E27FC236}">
                  <a16:creationId xmlns:a16="http://schemas.microsoft.com/office/drawing/2014/main" id="{15EAA248-5B24-B22E-A690-4E92E2C8B5D8}"/>
                </a:ext>
              </a:extLst>
            </p:cNvPr>
            <p:cNvSpPr/>
            <p:nvPr/>
          </p:nvSpPr>
          <p:spPr>
            <a:xfrm rot="5400000">
              <a:off x="5364909" y="-2436207"/>
              <a:ext cx="608645" cy="7489470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Rectángulo: una sola esquina redondeada 27">
              <a:extLst>
                <a:ext uri="{FF2B5EF4-FFF2-40B4-BE49-F238E27FC236}">
                  <a16:creationId xmlns:a16="http://schemas.microsoft.com/office/drawing/2014/main" id="{F755C6EF-616D-F275-B0E7-F9234D48D24D}"/>
                </a:ext>
              </a:extLst>
            </p:cNvPr>
            <p:cNvSpPr/>
            <p:nvPr/>
          </p:nvSpPr>
          <p:spPr>
            <a:xfrm>
              <a:off x="2943497" y="1067251"/>
              <a:ext cx="6470469" cy="550454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9" name="Triángulo rectángulo 28">
              <a:extLst>
                <a:ext uri="{FF2B5EF4-FFF2-40B4-BE49-F238E27FC236}">
                  <a16:creationId xmlns:a16="http://schemas.microsoft.com/office/drawing/2014/main" id="{D1E639D8-D9F2-2980-4B89-5E7AA420A2FB}"/>
                </a:ext>
              </a:extLst>
            </p:cNvPr>
            <p:cNvSpPr/>
            <p:nvPr/>
          </p:nvSpPr>
          <p:spPr>
            <a:xfrm rot="16200000" flipH="1" flipV="1">
              <a:off x="2813984" y="1196764"/>
              <a:ext cx="550454" cy="291429"/>
            </a:xfrm>
            <a:prstGeom prst="rtTriangle">
              <a:avLst/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2064EF8-894F-211F-5BFA-47D8EC15CEA4}"/>
              </a:ext>
            </a:extLst>
          </p:cNvPr>
          <p:cNvGrpSpPr/>
          <p:nvPr/>
        </p:nvGrpSpPr>
        <p:grpSpPr>
          <a:xfrm>
            <a:off x="1674224" y="4460213"/>
            <a:ext cx="7774578" cy="613501"/>
            <a:chOff x="1639389" y="1004205"/>
            <a:chExt cx="7774578" cy="613501"/>
          </a:xfrm>
        </p:grpSpPr>
        <p:sp>
          <p:nvSpPr>
            <p:cNvPr id="31" name="Triángulo rectángulo 30">
              <a:extLst>
                <a:ext uri="{FF2B5EF4-FFF2-40B4-BE49-F238E27FC236}">
                  <a16:creationId xmlns:a16="http://schemas.microsoft.com/office/drawing/2014/main" id="{51076792-2448-C525-23B0-532F7A4AB9B0}"/>
                </a:ext>
              </a:extLst>
            </p:cNvPr>
            <p:cNvSpPr/>
            <p:nvPr/>
          </p:nvSpPr>
          <p:spPr>
            <a:xfrm flipH="1">
              <a:off x="1639389" y="1006015"/>
              <a:ext cx="285108" cy="415221"/>
            </a:xfrm>
            <a:prstGeom prst="rtTriangle">
              <a:avLst/>
            </a:prstGeom>
            <a:gradFill flip="none" rotWithShape="1">
              <a:gsLst>
                <a:gs pos="100000">
                  <a:srgbClr val="1B8EA9"/>
                </a:gs>
                <a:gs pos="0">
                  <a:srgbClr val="105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: esquinas superiores redondeadas 31">
              <a:extLst>
                <a:ext uri="{FF2B5EF4-FFF2-40B4-BE49-F238E27FC236}">
                  <a16:creationId xmlns:a16="http://schemas.microsoft.com/office/drawing/2014/main" id="{5F8EAAF5-022C-790D-CF4F-51C1F4E7E278}"/>
                </a:ext>
              </a:extLst>
            </p:cNvPr>
            <p:cNvSpPr/>
            <p:nvPr/>
          </p:nvSpPr>
          <p:spPr>
            <a:xfrm rot="5400000">
              <a:off x="5364909" y="-2436207"/>
              <a:ext cx="608645" cy="7489470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Rectángulo: una sola esquina redondeada 32">
              <a:extLst>
                <a:ext uri="{FF2B5EF4-FFF2-40B4-BE49-F238E27FC236}">
                  <a16:creationId xmlns:a16="http://schemas.microsoft.com/office/drawing/2014/main" id="{B996537A-A740-3C5D-BEF3-127B7C4D2F46}"/>
                </a:ext>
              </a:extLst>
            </p:cNvPr>
            <p:cNvSpPr/>
            <p:nvPr/>
          </p:nvSpPr>
          <p:spPr>
            <a:xfrm>
              <a:off x="2943497" y="1067251"/>
              <a:ext cx="6470469" cy="550454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Triángulo rectángulo 33">
              <a:extLst>
                <a:ext uri="{FF2B5EF4-FFF2-40B4-BE49-F238E27FC236}">
                  <a16:creationId xmlns:a16="http://schemas.microsoft.com/office/drawing/2014/main" id="{D5296A19-E8FE-7CBE-77DA-582A0F46DFEF}"/>
                </a:ext>
              </a:extLst>
            </p:cNvPr>
            <p:cNvSpPr/>
            <p:nvPr/>
          </p:nvSpPr>
          <p:spPr>
            <a:xfrm rot="16200000" flipH="1" flipV="1">
              <a:off x="2813984" y="1196764"/>
              <a:ext cx="550454" cy="291429"/>
            </a:xfrm>
            <a:prstGeom prst="rtTriangle">
              <a:avLst/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E466210-52AC-1A41-0FB8-00637232282B}"/>
              </a:ext>
            </a:extLst>
          </p:cNvPr>
          <p:cNvSpPr txBox="1"/>
          <p:nvPr/>
        </p:nvSpPr>
        <p:spPr>
          <a:xfrm>
            <a:off x="3306927" y="1014049"/>
            <a:ext cx="610470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2400" dirty="0">
                <a:solidFill>
                  <a:srgbClr val="13677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Vocación de Servicio y Liderazgo Público </a:t>
            </a:r>
            <a:endParaRPr lang="es-CO" sz="2400" dirty="0">
              <a:solidFill>
                <a:srgbClr val="1367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1917317-FF07-C0E5-13D7-A5225EBD3806}"/>
              </a:ext>
            </a:extLst>
          </p:cNvPr>
          <p:cNvSpPr txBox="1"/>
          <p:nvPr/>
        </p:nvSpPr>
        <p:spPr>
          <a:xfrm>
            <a:off x="3306927" y="1893764"/>
            <a:ext cx="610470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2400" dirty="0">
                <a:solidFill>
                  <a:srgbClr val="13677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Ética.</a:t>
            </a:r>
            <a:endParaRPr lang="es-CO" sz="2400" dirty="0">
              <a:solidFill>
                <a:srgbClr val="1367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5698207-0948-14E5-C103-711928B0138F}"/>
              </a:ext>
            </a:extLst>
          </p:cNvPr>
          <p:cNvSpPr txBox="1"/>
          <p:nvPr/>
        </p:nvSpPr>
        <p:spPr>
          <a:xfrm>
            <a:off x="3306927" y="2734704"/>
            <a:ext cx="610470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2400" dirty="0">
                <a:solidFill>
                  <a:srgbClr val="13677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Transparencia y Rendición de Cuentas. </a:t>
            </a:r>
            <a:endParaRPr lang="es-CO" sz="2400" dirty="0">
              <a:solidFill>
                <a:srgbClr val="1367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37669E4-56AC-ACA0-AE71-60A2CC832DCA}"/>
              </a:ext>
            </a:extLst>
          </p:cNvPr>
          <p:cNvSpPr txBox="1"/>
          <p:nvPr/>
        </p:nvSpPr>
        <p:spPr>
          <a:xfrm>
            <a:off x="3306927" y="3612326"/>
            <a:ext cx="610470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2400" dirty="0">
                <a:solidFill>
                  <a:srgbClr val="13677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Inteligencia y Acción Colectiva.</a:t>
            </a:r>
            <a:endParaRPr lang="es-CO" sz="2400" dirty="0">
              <a:solidFill>
                <a:srgbClr val="1367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54CC813-CD51-0568-D2CB-C0C5FF5A82F2}"/>
              </a:ext>
            </a:extLst>
          </p:cNvPr>
          <p:cNvSpPr txBox="1"/>
          <p:nvPr/>
        </p:nvSpPr>
        <p:spPr>
          <a:xfrm>
            <a:off x="3306927" y="4444662"/>
            <a:ext cx="610470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2400" dirty="0">
                <a:solidFill>
                  <a:srgbClr val="13677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Corresponsabilidad. </a:t>
            </a:r>
            <a:endParaRPr lang="es-CO" sz="2400" dirty="0">
              <a:solidFill>
                <a:srgbClr val="1367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568E325-9470-42E6-43D4-70DFD304F69E}"/>
              </a:ext>
            </a:extLst>
          </p:cNvPr>
          <p:cNvSpPr txBox="1"/>
          <p:nvPr/>
        </p:nvSpPr>
        <p:spPr>
          <a:xfrm>
            <a:off x="3306927" y="5317362"/>
            <a:ext cx="6104708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2400" dirty="0">
                <a:solidFill>
                  <a:srgbClr val="13677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Interdependencia e Integración.  </a:t>
            </a:r>
            <a:endParaRPr lang="es-CO" sz="2400" dirty="0">
              <a:solidFill>
                <a:srgbClr val="1367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67A229B-9B1B-750F-0C5F-1A84751241C8}"/>
              </a:ext>
            </a:extLst>
          </p:cNvPr>
          <p:cNvSpPr txBox="1"/>
          <p:nvPr/>
        </p:nvSpPr>
        <p:spPr>
          <a:xfrm>
            <a:off x="2320677" y="1077993"/>
            <a:ext cx="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02E2E19-2106-D120-6351-9A087A810FC6}"/>
              </a:ext>
            </a:extLst>
          </p:cNvPr>
          <p:cNvSpPr txBox="1"/>
          <p:nvPr/>
        </p:nvSpPr>
        <p:spPr>
          <a:xfrm>
            <a:off x="2320677" y="1884257"/>
            <a:ext cx="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B688E96-DCB1-5DD5-E800-55B62EA2EAE1}"/>
              </a:ext>
            </a:extLst>
          </p:cNvPr>
          <p:cNvSpPr txBox="1"/>
          <p:nvPr/>
        </p:nvSpPr>
        <p:spPr>
          <a:xfrm>
            <a:off x="2320677" y="2796950"/>
            <a:ext cx="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C976A3D-6747-B196-0F6F-5C48DF8274FE}"/>
              </a:ext>
            </a:extLst>
          </p:cNvPr>
          <p:cNvSpPr txBox="1"/>
          <p:nvPr/>
        </p:nvSpPr>
        <p:spPr>
          <a:xfrm>
            <a:off x="2320677" y="3611982"/>
            <a:ext cx="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00E7A0D-A7C8-7D67-3DAA-27E0DC143D36}"/>
              </a:ext>
            </a:extLst>
          </p:cNvPr>
          <p:cNvSpPr txBox="1"/>
          <p:nvPr/>
        </p:nvSpPr>
        <p:spPr>
          <a:xfrm>
            <a:off x="2320677" y="4511009"/>
            <a:ext cx="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21E9D3F-11D2-EF8E-5B93-EB415E21169A}"/>
              </a:ext>
            </a:extLst>
          </p:cNvPr>
          <p:cNvSpPr txBox="1"/>
          <p:nvPr/>
        </p:nvSpPr>
        <p:spPr>
          <a:xfrm>
            <a:off x="2320677" y="5364467"/>
            <a:ext cx="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35677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0F3B32EC-0B3A-C613-86A0-5A93570E31B6}"/>
              </a:ext>
            </a:extLst>
          </p:cNvPr>
          <p:cNvSpPr/>
          <p:nvPr/>
        </p:nvSpPr>
        <p:spPr>
          <a:xfrm>
            <a:off x="363490" y="1351712"/>
            <a:ext cx="10841308" cy="980624"/>
          </a:xfrm>
          <a:prstGeom prst="round1Rect">
            <a:avLst>
              <a:gd name="adj" fmla="val 5000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E8E3A985-D517-F594-0528-A108BA0D7E68}"/>
              </a:ext>
            </a:extLst>
          </p:cNvPr>
          <p:cNvSpPr/>
          <p:nvPr/>
        </p:nvSpPr>
        <p:spPr>
          <a:xfrm>
            <a:off x="461554" y="1441827"/>
            <a:ext cx="10746377" cy="890510"/>
          </a:xfrm>
          <a:prstGeom prst="round1Rect">
            <a:avLst>
              <a:gd name="adj" fmla="val 50000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: una sola esquina redondeada 6">
            <a:extLst>
              <a:ext uri="{FF2B5EF4-FFF2-40B4-BE49-F238E27FC236}">
                <a16:creationId xmlns:a16="http://schemas.microsoft.com/office/drawing/2014/main" id="{8766E45A-8708-2316-2CFF-A709B70F45DD}"/>
              </a:ext>
            </a:extLst>
          </p:cNvPr>
          <p:cNvSpPr/>
          <p:nvPr/>
        </p:nvSpPr>
        <p:spPr>
          <a:xfrm>
            <a:off x="363490" y="2789332"/>
            <a:ext cx="10841308" cy="1695485"/>
          </a:xfrm>
          <a:prstGeom prst="round1Rect">
            <a:avLst>
              <a:gd name="adj" fmla="val 5000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: una sola esquina redondeada 7">
            <a:extLst>
              <a:ext uri="{FF2B5EF4-FFF2-40B4-BE49-F238E27FC236}">
                <a16:creationId xmlns:a16="http://schemas.microsoft.com/office/drawing/2014/main" id="{429B8824-A7E6-CF29-7135-CB5A0245CA4E}"/>
              </a:ext>
            </a:extLst>
          </p:cNvPr>
          <p:cNvSpPr/>
          <p:nvPr/>
        </p:nvSpPr>
        <p:spPr>
          <a:xfrm>
            <a:off x="461554" y="2879447"/>
            <a:ext cx="10746377" cy="1605370"/>
          </a:xfrm>
          <a:prstGeom prst="round1Rect">
            <a:avLst>
              <a:gd name="adj" fmla="val 50000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: una sola esquina redondeada 8">
            <a:extLst>
              <a:ext uri="{FF2B5EF4-FFF2-40B4-BE49-F238E27FC236}">
                <a16:creationId xmlns:a16="http://schemas.microsoft.com/office/drawing/2014/main" id="{7689883B-26E9-6C97-4231-B6FCBE89F667}"/>
              </a:ext>
            </a:extLst>
          </p:cNvPr>
          <p:cNvSpPr/>
          <p:nvPr/>
        </p:nvSpPr>
        <p:spPr>
          <a:xfrm>
            <a:off x="363490" y="4865031"/>
            <a:ext cx="10841308" cy="980624"/>
          </a:xfrm>
          <a:prstGeom prst="round1Rect">
            <a:avLst>
              <a:gd name="adj" fmla="val 5000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: una sola esquina redondeada 9">
            <a:extLst>
              <a:ext uri="{FF2B5EF4-FFF2-40B4-BE49-F238E27FC236}">
                <a16:creationId xmlns:a16="http://schemas.microsoft.com/office/drawing/2014/main" id="{2A96752E-C56E-0405-3F88-E0A5C163529A}"/>
              </a:ext>
            </a:extLst>
          </p:cNvPr>
          <p:cNvSpPr/>
          <p:nvPr/>
        </p:nvSpPr>
        <p:spPr>
          <a:xfrm>
            <a:off x="461554" y="4955145"/>
            <a:ext cx="10746377" cy="890510"/>
          </a:xfrm>
          <a:prstGeom prst="round1Rect">
            <a:avLst>
              <a:gd name="adj" fmla="val 50000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FEE3D-780D-D7C5-6188-9C6F86F6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92" y="1551596"/>
            <a:ext cx="9458739" cy="980625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Es una guía integral a través del cual se definen las políticas de gobierno que rigen las relaciones de la ESE, con respecto a los diferentes grupos de valor.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93DB-067D-2A75-2D05-119071C1B10D}"/>
              </a:ext>
            </a:extLst>
          </p:cNvPr>
          <p:cNvSpPr txBox="1"/>
          <p:nvPr/>
        </p:nvSpPr>
        <p:spPr>
          <a:xfrm>
            <a:off x="2454682" y="175060"/>
            <a:ext cx="7114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13677B"/>
                </a:solidFill>
                <a:latin typeface="+mj-lt"/>
              </a:rPr>
              <a:t>CÓDIGO DE BUEN GOBIERNO</a:t>
            </a:r>
            <a:endParaRPr lang="es-CO" sz="3200" dirty="0">
              <a:solidFill>
                <a:srgbClr val="13677B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6E0926-541B-057E-9CE7-F19A99516C28}"/>
              </a:ext>
            </a:extLst>
          </p:cNvPr>
          <p:cNvSpPr txBox="1"/>
          <p:nvPr/>
        </p:nvSpPr>
        <p:spPr>
          <a:xfrm>
            <a:off x="798055" y="5093007"/>
            <a:ext cx="9972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dirty="0"/>
              <a:t>Orientación al cumplimiento de la misión, visión, Principios éticos y Valores de manera trasversal a todos los grupos de interés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C45996-3FA4-07FF-295E-1016612DB12B}"/>
              </a:ext>
            </a:extLst>
          </p:cNvPr>
          <p:cNvSpPr txBox="1"/>
          <p:nvPr/>
        </p:nvSpPr>
        <p:spPr>
          <a:xfrm>
            <a:off x="765492" y="2987602"/>
            <a:ext cx="100047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dirty="0"/>
              <a:t>El presente Código aplica a todas las actuaciones de la Junta Directiva, la Gerencia, la Jefatura de oficinas, las Subgerencias, las Direcciones, los colaboradores, los Proveedores, y los usuarios; con el fin de que en su funcionamiento la Subred se ajuste a los principios, valores y prácticas de conducta y buen gobierno, de conformidad con las disposiciones legales, los estatutos y los reglamentos internos de la sociedad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299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una sola esquina redondeada 3">
            <a:extLst>
              <a:ext uri="{FF2B5EF4-FFF2-40B4-BE49-F238E27FC236}">
                <a16:creationId xmlns:a16="http://schemas.microsoft.com/office/drawing/2014/main" id="{608EB322-1551-8138-7CB3-97463779A5CA}"/>
              </a:ext>
            </a:extLst>
          </p:cNvPr>
          <p:cNvSpPr/>
          <p:nvPr/>
        </p:nvSpPr>
        <p:spPr>
          <a:xfrm>
            <a:off x="675346" y="1526589"/>
            <a:ext cx="10541295" cy="4349749"/>
          </a:xfrm>
          <a:prstGeom prst="round1Rect">
            <a:avLst>
              <a:gd name="adj" fmla="val 3107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16D34765-6B1B-7A65-A782-C881BF5C0D56}"/>
              </a:ext>
            </a:extLst>
          </p:cNvPr>
          <p:cNvSpPr/>
          <p:nvPr/>
        </p:nvSpPr>
        <p:spPr>
          <a:xfrm>
            <a:off x="773411" y="1616703"/>
            <a:ext cx="10364852" cy="4259635"/>
          </a:xfrm>
          <a:prstGeom prst="round1Rect">
            <a:avLst>
              <a:gd name="adj" fmla="val 31310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7DE7A2-20EA-42D6-5D2D-4AE28FF5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rgbClr val="13677B"/>
                </a:solidFill>
                <a:ea typeface="+mn-ea"/>
                <a:cs typeface="+mn-cs"/>
              </a:rPr>
              <a:t>COMPROMISOS DE BUEN GOBIERNO PARA LA ADMINISTRACIÓN DE LA ENTIDAD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6AA9B6-5E00-804A-6A14-B97F427E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70" y="1739597"/>
            <a:ext cx="9864634" cy="4349749"/>
          </a:xfrm>
        </p:spPr>
        <p:txBody>
          <a:bodyPr/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ES_tradnl" sz="1800" kern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 Subred Integrada de Servicios de Salud Sur E.S.E, propende por adoptar diferentes políticas y medidas encaminadas en implementar acciones para el fortalecimiento continuo de una cultura ética, transparencia, lucha contra la corrupción, opacidad, fraude, una gestión antisoborno, y un Código de Integridad que está acompañado de valores como la Honestidad, el Respeto, Compromiso, Diligencia, Justicia y Trabajo en Equipo, entre los demás valores que consideren relevantes en la entidad. Los objetivos de este código, medidas, acciones y valores de la Política de Integridad, Conflicto de Interés, Anticorrupción y Antisoborno, la cual está encaminada a prevenir, detectar y, cuando sea del caso, denunciar la corrupción, la opacidad y el fraude que, en cualquiera de sus formas, que eventualmente se pueda presentar, por parte o en contra de una la Subred Integrada de Servicios de Salud Sur E.S.E.</a:t>
            </a:r>
            <a:endParaRPr lang="es-CO" sz="1800" kern="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53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una sola esquina redondeada 1">
            <a:extLst>
              <a:ext uri="{FF2B5EF4-FFF2-40B4-BE49-F238E27FC236}">
                <a16:creationId xmlns:a16="http://schemas.microsoft.com/office/drawing/2014/main" id="{53179961-C884-EEF9-5F05-406D4B7F5C57}"/>
              </a:ext>
            </a:extLst>
          </p:cNvPr>
          <p:cNvSpPr/>
          <p:nvPr/>
        </p:nvSpPr>
        <p:spPr>
          <a:xfrm>
            <a:off x="675346" y="1526589"/>
            <a:ext cx="10541295" cy="4349749"/>
          </a:xfrm>
          <a:prstGeom prst="round1Rect">
            <a:avLst>
              <a:gd name="adj" fmla="val 3107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: una sola esquina redondeada 3">
            <a:extLst>
              <a:ext uri="{FF2B5EF4-FFF2-40B4-BE49-F238E27FC236}">
                <a16:creationId xmlns:a16="http://schemas.microsoft.com/office/drawing/2014/main" id="{97045A54-0FE7-39F7-76BC-FABF22993E69}"/>
              </a:ext>
            </a:extLst>
          </p:cNvPr>
          <p:cNvSpPr/>
          <p:nvPr/>
        </p:nvSpPr>
        <p:spPr>
          <a:xfrm>
            <a:off x="773411" y="1616703"/>
            <a:ext cx="10364852" cy="4259635"/>
          </a:xfrm>
          <a:prstGeom prst="round1Rect">
            <a:avLst>
              <a:gd name="adj" fmla="val 31310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C2E749-838F-BF59-8558-BED22C26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9681754" cy="43497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CO" sz="2000" dirty="0"/>
              <a:t>Todos los grupos de valor deben conocer, </a:t>
            </a:r>
            <a:r>
              <a:rPr lang="es-CO" sz="2000" dirty="0">
                <a:solidFill>
                  <a:srgbClr val="FF7D10"/>
                </a:solidFill>
              </a:rPr>
              <a:t>identificar y comprometerse </a:t>
            </a:r>
            <a:r>
              <a:rPr lang="es-CO" sz="2000" dirty="0"/>
              <a:t>con el </a:t>
            </a:r>
            <a:r>
              <a:rPr lang="es-CO" sz="2000" dirty="0">
                <a:solidFill>
                  <a:srgbClr val="FF7D10"/>
                </a:solidFill>
              </a:rPr>
              <a:t>cumplimiento de los principios y valores institucionales </a:t>
            </a:r>
            <a:r>
              <a:rPr lang="es-CO" sz="2000" dirty="0"/>
              <a:t>que se establecen en el presente documento, los cuales definen el marco de gestión de la Entidad, permitiendo sus actitudes, la toma de decisiones y actuaciones </a:t>
            </a:r>
            <a:r>
              <a:rPr lang="es-CO" sz="2000" dirty="0">
                <a:solidFill>
                  <a:srgbClr val="00B050"/>
                </a:solidFill>
              </a:rPr>
              <a:t>contribuyan</a:t>
            </a:r>
            <a:r>
              <a:rPr lang="es-CO" sz="2000" dirty="0"/>
              <a:t> al </a:t>
            </a:r>
            <a:r>
              <a:rPr lang="es-CO" sz="2000" dirty="0">
                <a:solidFill>
                  <a:srgbClr val="00B050"/>
                </a:solidFill>
              </a:rPr>
              <a:t>cumplimiento de la misión, visión y objetivos de la Entidad</a:t>
            </a:r>
            <a:r>
              <a:rPr lang="es-CO" sz="2000" dirty="0"/>
              <a:t>, en un clima interno de reglas de juego claras y precisas, de tal manera que nuestra gestión sea transparente y genere credibilidad y confianza a la comunidad en general. </a:t>
            </a:r>
          </a:p>
          <a:p>
            <a:pPr>
              <a:lnSpc>
                <a:spcPct val="150000"/>
              </a:lnSpc>
            </a:pPr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25992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>
            <a:extLst>
              <a:ext uri="{FF2B5EF4-FFF2-40B4-BE49-F238E27FC236}">
                <a16:creationId xmlns:a16="http://schemas.microsoft.com/office/drawing/2014/main" id="{5598A246-3E16-E239-E052-BBFF32C8162E}"/>
              </a:ext>
            </a:extLst>
          </p:cNvPr>
          <p:cNvGrpSpPr/>
          <p:nvPr/>
        </p:nvGrpSpPr>
        <p:grpSpPr>
          <a:xfrm>
            <a:off x="5970272" y="3416988"/>
            <a:ext cx="5657440" cy="617652"/>
            <a:chOff x="6222365" y="1449197"/>
            <a:chExt cx="5657440" cy="813471"/>
          </a:xfrm>
        </p:grpSpPr>
        <p:sp>
          <p:nvSpPr>
            <p:cNvPr id="105" name="Rectángulo: esquinas superiores redondeadas 104">
              <a:extLst>
                <a:ext uri="{FF2B5EF4-FFF2-40B4-BE49-F238E27FC236}">
                  <a16:creationId xmlns:a16="http://schemas.microsoft.com/office/drawing/2014/main" id="{616E0E7D-1F6E-3725-BD15-5074E1940485}"/>
                </a:ext>
              </a:extLst>
            </p:cNvPr>
            <p:cNvSpPr/>
            <p:nvPr/>
          </p:nvSpPr>
          <p:spPr>
            <a:xfrm rot="16200000" flipH="1">
              <a:off x="8647200" y="-975636"/>
              <a:ext cx="807772" cy="5657438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6" name="Rectángulo: una sola esquina redondeada 105">
              <a:extLst>
                <a:ext uri="{FF2B5EF4-FFF2-40B4-BE49-F238E27FC236}">
                  <a16:creationId xmlns:a16="http://schemas.microsoft.com/office/drawing/2014/main" id="{7ED4D6E2-96DA-09C7-D394-B4B001F3D493}"/>
                </a:ext>
              </a:extLst>
            </p:cNvPr>
            <p:cNvSpPr/>
            <p:nvPr/>
          </p:nvSpPr>
          <p:spPr>
            <a:xfrm flipH="1">
              <a:off x="6222365" y="1539952"/>
              <a:ext cx="5583541" cy="722716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FCA97C93-2EFD-EBEC-D661-486FF1CFE5E5}"/>
              </a:ext>
            </a:extLst>
          </p:cNvPr>
          <p:cNvGrpSpPr/>
          <p:nvPr/>
        </p:nvGrpSpPr>
        <p:grpSpPr>
          <a:xfrm>
            <a:off x="6007222" y="4186227"/>
            <a:ext cx="5657440" cy="617652"/>
            <a:chOff x="6222365" y="1449197"/>
            <a:chExt cx="5657440" cy="813471"/>
          </a:xfrm>
        </p:grpSpPr>
        <p:sp>
          <p:nvSpPr>
            <p:cNvPr id="84" name="Rectángulo: esquinas superiores redondeadas 83">
              <a:extLst>
                <a:ext uri="{FF2B5EF4-FFF2-40B4-BE49-F238E27FC236}">
                  <a16:creationId xmlns:a16="http://schemas.microsoft.com/office/drawing/2014/main" id="{A14E783A-4BF3-9C58-872A-D0BD0C14035D}"/>
                </a:ext>
              </a:extLst>
            </p:cNvPr>
            <p:cNvSpPr/>
            <p:nvPr/>
          </p:nvSpPr>
          <p:spPr>
            <a:xfrm rot="16200000" flipH="1">
              <a:off x="8647200" y="-975636"/>
              <a:ext cx="807772" cy="5657438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5" name="Rectángulo: una sola esquina redondeada 84">
              <a:extLst>
                <a:ext uri="{FF2B5EF4-FFF2-40B4-BE49-F238E27FC236}">
                  <a16:creationId xmlns:a16="http://schemas.microsoft.com/office/drawing/2014/main" id="{E9636B52-D98A-8E40-CDE8-25E07D228A6E}"/>
                </a:ext>
              </a:extLst>
            </p:cNvPr>
            <p:cNvSpPr/>
            <p:nvPr/>
          </p:nvSpPr>
          <p:spPr>
            <a:xfrm flipH="1">
              <a:off x="6222365" y="1539952"/>
              <a:ext cx="5583541" cy="722716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4D8E8B26-167D-CF07-2203-9206768A4CDE}"/>
              </a:ext>
            </a:extLst>
          </p:cNvPr>
          <p:cNvGrpSpPr/>
          <p:nvPr/>
        </p:nvGrpSpPr>
        <p:grpSpPr>
          <a:xfrm>
            <a:off x="5971959" y="2281092"/>
            <a:ext cx="5657440" cy="988997"/>
            <a:chOff x="6222365" y="1449197"/>
            <a:chExt cx="5657440" cy="813471"/>
          </a:xfrm>
        </p:grpSpPr>
        <p:sp>
          <p:nvSpPr>
            <p:cNvPr id="88" name="Rectángulo: esquinas superiores redondeadas 87">
              <a:extLst>
                <a:ext uri="{FF2B5EF4-FFF2-40B4-BE49-F238E27FC236}">
                  <a16:creationId xmlns:a16="http://schemas.microsoft.com/office/drawing/2014/main" id="{49E013F1-BFAD-7F5B-F356-115BD6F885D3}"/>
                </a:ext>
              </a:extLst>
            </p:cNvPr>
            <p:cNvSpPr/>
            <p:nvPr/>
          </p:nvSpPr>
          <p:spPr>
            <a:xfrm rot="16200000" flipH="1">
              <a:off x="8647200" y="-975636"/>
              <a:ext cx="807772" cy="5657438"/>
            </a:xfrm>
            <a:prstGeom prst="round2SameRect">
              <a:avLst>
                <a:gd name="adj1" fmla="val 44872"/>
                <a:gd name="adj2" fmla="val 0"/>
              </a:avLst>
            </a:prstGeom>
            <a:solidFill>
              <a:srgbClr val="1B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9" name="Rectángulo: una sola esquina redondeada 88">
              <a:extLst>
                <a:ext uri="{FF2B5EF4-FFF2-40B4-BE49-F238E27FC236}">
                  <a16:creationId xmlns:a16="http://schemas.microsoft.com/office/drawing/2014/main" id="{21027B2E-8045-2AE0-50BB-C5FA29582EBD}"/>
                </a:ext>
              </a:extLst>
            </p:cNvPr>
            <p:cNvSpPr/>
            <p:nvPr/>
          </p:nvSpPr>
          <p:spPr>
            <a:xfrm flipH="1">
              <a:off x="6222365" y="1539952"/>
              <a:ext cx="5583541" cy="722716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1D93400-852A-4F75-92FB-A53032DA84AD}"/>
              </a:ext>
            </a:extLst>
          </p:cNvPr>
          <p:cNvSpPr txBox="1"/>
          <p:nvPr/>
        </p:nvSpPr>
        <p:spPr>
          <a:xfrm>
            <a:off x="3044505" y="76620"/>
            <a:ext cx="6102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13677B"/>
                </a:solidFill>
                <a:latin typeface="+mj-lt"/>
              </a:rPr>
              <a:t>CONTENIDO DEL CODIGO</a:t>
            </a:r>
            <a:endParaRPr lang="es-CO" sz="3200" b="1" dirty="0">
              <a:solidFill>
                <a:srgbClr val="13677B"/>
              </a:solidFill>
              <a:latin typeface="+mj-lt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F40AA244-197A-48A1-2766-143AF58AB19B}"/>
              </a:ext>
            </a:extLst>
          </p:cNvPr>
          <p:cNvSpPr/>
          <p:nvPr/>
        </p:nvSpPr>
        <p:spPr>
          <a:xfrm flipH="1">
            <a:off x="664608" y="85214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65A42B00-B936-E9B7-4254-D05025150293}"/>
              </a:ext>
            </a:extLst>
          </p:cNvPr>
          <p:cNvSpPr/>
          <p:nvPr/>
        </p:nvSpPr>
        <p:spPr>
          <a:xfrm rot="5400000">
            <a:off x="3262934" y="-1417570"/>
            <a:ext cx="563353" cy="5102781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66D62D07-FDC1-2541-90AC-483F87F58611}"/>
              </a:ext>
            </a:extLst>
          </p:cNvPr>
          <p:cNvSpPr/>
          <p:nvPr/>
        </p:nvSpPr>
        <p:spPr>
          <a:xfrm>
            <a:off x="1577013" y="944865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4AF67213-061D-C800-6C3E-4D33C2F56C9C}"/>
              </a:ext>
            </a:extLst>
          </p:cNvPr>
          <p:cNvSpPr/>
          <p:nvPr/>
        </p:nvSpPr>
        <p:spPr>
          <a:xfrm rot="16200000" flipH="1" flipV="1">
            <a:off x="1418112" y="1082347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B3B683-FD12-CD8E-139B-66766DDBC9C0}"/>
              </a:ext>
            </a:extLst>
          </p:cNvPr>
          <p:cNvSpPr txBox="1"/>
          <p:nvPr/>
        </p:nvSpPr>
        <p:spPr>
          <a:xfrm>
            <a:off x="1319017" y="977455"/>
            <a:ext cx="35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I.</a:t>
            </a:r>
          </a:p>
        </p:txBody>
      </p:sp>
      <p:sp>
        <p:nvSpPr>
          <p:cNvPr id="15" name="Triángulo rectángulo 14">
            <a:extLst>
              <a:ext uri="{FF2B5EF4-FFF2-40B4-BE49-F238E27FC236}">
                <a16:creationId xmlns:a16="http://schemas.microsoft.com/office/drawing/2014/main" id="{A1C12CF5-99C6-FCE6-0DE7-D881856A3AD6}"/>
              </a:ext>
            </a:extLst>
          </p:cNvPr>
          <p:cNvSpPr/>
          <p:nvPr/>
        </p:nvSpPr>
        <p:spPr>
          <a:xfrm flipH="1">
            <a:off x="664608" y="1521709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superiores redondeadas 15">
            <a:extLst>
              <a:ext uri="{FF2B5EF4-FFF2-40B4-BE49-F238E27FC236}">
                <a16:creationId xmlns:a16="http://schemas.microsoft.com/office/drawing/2014/main" id="{F98B80A7-7689-463E-ED1A-8595F6C1AF3D}"/>
              </a:ext>
            </a:extLst>
          </p:cNvPr>
          <p:cNvSpPr/>
          <p:nvPr/>
        </p:nvSpPr>
        <p:spPr>
          <a:xfrm rot="5400000">
            <a:off x="3249918" y="-734985"/>
            <a:ext cx="563353" cy="507674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Rectángulo: una sola esquina redondeada 16">
            <a:extLst>
              <a:ext uri="{FF2B5EF4-FFF2-40B4-BE49-F238E27FC236}">
                <a16:creationId xmlns:a16="http://schemas.microsoft.com/office/drawing/2014/main" id="{999120FC-9F82-D6C7-892D-2DD1A46CA5E6}"/>
              </a:ext>
            </a:extLst>
          </p:cNvPr>
          <p:cNvSpPr/>
          <p:nvPr/>
        </p:nvSpPr>
        <p:spPr>
          <a:xfrm>
            <a:off x="1577013" y="1614433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B71887D4-6DB9-1F20-2AFC-3F4A8ACCA740}"/>
              </a:ext>
            </a:extLst>
          </p:cNvPr>
          <p:cNvSpPr/>
          <p:nvPr/>
        </p:nvSpPr>
        <p:spPr>
          <a:xfrm rot="16200000" flipH="1" flipV="1">
            <a:off x="1418112" y="1751915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riángulo rectángulo 19">
            <a:extLst>
              <a:ext uri="{FF2B5EF4-FFF2-40B4-BE49-F238E27FC236}">
                <a16:creationId xmlns:a16="http://schemas.microsoft.com/office/drawing/2014/main" id="{28566A84-4262-C852-17FC-9F30B83DDA60}"/>
              </a:ext>
            </a:extLst>
          </p:cNvPr>
          <p:cNvSpPr/>
          <p:nvPr/>
        </p:nvSpPr>
        <p:spPr>
          <a:xfrm flipH="1">
            <a:off x="548091" y="2527237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772FCC7-99D9-4298-1003-90771808491A}"/>
              </a:ext>
            </a:extLst>
          </p:cNvPr>
          <p:cNvSpPr/>
          <p:nvPr/>
        </p:nvSpPr>
        <p:spPr>
          <a:xfrm rot="5400000">
            <a:off x="3146416" y="257528"/>
            <a:ext cx="563353" cy="510277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Rectángulo: una sola esquina redondeada 21">
            <a:extLst>
              <a:ext uri="{FF2B5EF4-FFF2-40B4-BE49-F238E27FC236}">
                <a16:creationId xmlns:a16="http://schemas.microsoft.com/office/drawing/2014/main" id="{7EF4EFB8-A867-DDF7-8B09-6DE03D5439C0}"/>
              </a:ext>
            </a:extLst>
          </p:cNvPr>
          <p:cNvSpPr/>
          <p:nvPr/>
        </p:nvSpPr>
        <p:spPr>
          <a:xfrm>
            <a:off x="1460496" y="2619961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2CB33972-B85A-D518-84C5-CD7715284125}"/>
              </a:ext>
            </a:extLst>
          </p:cNvPr>
          <p:cNvSpPr/>
          <p:nvPr/>
        </p:nvSpPr>
        <p:spPr>
          <a:xfrm rot="16200000" flipH="1" flipV="1">
            <a:off x="1301595" y="2757443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CDFE224A-1CB6-EAE1-A48F-8D074D81A87B}"/>
              </a:ext>
            </a:extLst>
          </p:cNvPr>
          <p:cNvSpPr/>
          <p:nvPr/>
        </p:nvSpPr>
        <p:spPr>
          <a:xfrm flipH="1">
            <a:off x="575831" y="5549168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AE74547B-CA16-836F-8FEA-AB7996EEEFF0}"/>
              </a:ext>
            </a:extLst>
          </p:cNvPr>
          <p:cNvSpPr/>
          <p:nvPr/>
        </p:nvSpPr>
        <p:spPr>
          <a:xfrm rot="5400000">
            <a:off x="3174156" y="3279459"/>
            <a:ext cx="563353" cy="510277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ángulo: una sola esquina redondeada 26">
            <a:extLst>
              <a:ext uri="{FF2B5EF4-FFF2-40B4-BE49-F238E27FC236}">
                <a16:creationId xmlns:a16="http://schemas.microsoft.com/office/drawing/2014/main" id="{DE2992CA-7E45-079B-1CAE-CAAC18B4DDEC}"/>
              </a:ext>
            </a:extLst>
          </p:cNvPr>
          <p:cNvSpPr/>
          <p:nvPr/>
        </p:nvSpPr>
        <p:spPr>
          <a:xfrm>
            <a:off x="1488236" y="5641892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Triángulo rectángulo 27">
            <a:extLst>
              <a:ext uri="{FF2B5EF4-FFF2-40B4-BE49-F238E27FC236}">
                <a16:creationId xmlns:a16="http://schemas.microsoft.com/office/drawing/2014/main" id="{C902DACC-FFFB-D919-758E-C91AFF31FEED}"/>
              </a:ext>
            </a:extLst>
          </p:cNvPr>
          <p:cNvSpPr/>
          <p:nvPr/>
        </p:nvSpPr>
        <p:spPr>
          <a:xfrm rot="16200000" flipH="1" flipV="1">
            <a:off x="1329335" y="5779374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Triángulo rectángulo 29">
            <a:extLst>
              <a:ext uri="{FF2B5EF4-FFF2-40B4-BE49-F238E27FC236}">
                <a16:creationId xmlns:a16="http://schemas.microsoft.com/office/drawing/2014/main" id="{469F6481-A62D-56DD-9F4C-9EE2473B4DAF}"/>
              </a:ext>
            </a:extLst>
          </p:cNvPr>
          <p:cNvSpPr/>
          <p:nvPr/>
        </p:nvSpPr>
        <p:spPr>
          <a:xfrm flipH="1">
            <a:off x="562601" y="3454840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superiores redondeadas 30">
            <a:extLst>
              <a:ext uri="{FF2B5EF4-FFF2-40B4-BE49-F238E27FC236}">
                <a16:creationId xmlns:a16="http://schemas.microsoft.com/office/drawing/2014/main" id="{F13D5E08-9C8F-C8F9-9207-E7DA8D04F7DF}"/>
              </a:ext>
            </a:extLst>
          </p:cNvPr>
          <p:cNvSpPr/>
          <p:nvPr/>
        </p:nvSpPr>
        <p:spPr>
          <a:xfrm rot="5400000">
            <a:off x="3160926" y="1185131"/>
            <a:ext cx="563353" cy="510277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Rectángulo: una sola esquina redondeada 31">
            <a:extLst>
              <a:ext uri="{FF2B5EF4-FFF2-40B4-BE49-F238E27FC236}">
                <a16:creationId xmlns:a16="http://schemas.microsoft.com/office/drawing/2014/main" id="{CF4816B9-6D43-B794-9E0B-26BBC3597120}"/>
              </a:ext>
            </a:extLst>
          </p:cNvPr>
          <p:cNvSpPr/>
          <p:nvPr/>
        </p:nvSpPr>
        <p:spPr>
          <a:xfrm>
            <a:off x="1475006" y="3547564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Triángulo rectángulo 32">
            <a:extLst>
              <a:ext uri="{FF2B5EF4-FFF2-40B4-BE49-F238E27FC236}">
                <a16:creationId xmlns:a16="http://schemas.microsoft.com/office/drawing/2014/main" id="{673F969B-9F8E-E4F9-443E-22439B95AA04}"/>
              </a:ext>
            </a:extLst>
          </p:cNvPr>
          <p:cNvSpPr/>
          <p:nvPr/>
        </p:nvSpPr>
        <p:spPr>
          <a:xfrm rot="16200000" flipH="1" flipV="1">
            <a:off x="1316105" y="3685046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Triángulo rectángulo 39">
            <a:extLst>
              <a:ext uri="{FF2B5EF4-FFF2-40B4-BE49-F238E27FC236}">
                <a16:creationId xmlns:a16="http://schemas.microsoft.com/office/drawing/2014/main" id="{4157E059-B2CD-0352-9D62-9042F7480273}"/>
              </a:ext>
            </a:extLst>
          </p:cNvPr>
          <p:cNvSpPr/>
          <p:nvPr/>
        </p:nvSpPr>
        <p:spPr>
          <a:xfrm flipH="1">
            <a:off x="575831" y="4210032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: esquinas superiores redondeadas 40">
            <a:extLst>
              <a:ext uri="{FF2B5EF4-FFF2-40B4-BE49-F238E27FC236}">
                <a16:creationId xmlns:a16="http://schemas.microsoft.com/office/drawing/2014/main" id="{89893200-1B3D-590E-9ABE-0D8643BA250F}"/>
              </a:ext>
            </a:extLst>
          </p:cNvPr>
          <p:cNvSpPr/>
          <p:nvPr/>
        </p:nvSpPr>
        <p:spPr>
          <a:xfrm rot="5400000">
            <a:off x="3174156" y="1940323"/>
            <a:ext cx="563353" cy="510277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Rectángulo: una sola esquina redondeada 41">
            <a:extLst>
              <a:ext uri="{FF2B5EF4-FFF2-40B4-BE49-F238E27FC236}">
                <a16:creationId xmlns:a16="http://schemas.microsoft.com/office/drawing/2014/main" id="{C3798D10-CFDC-1450-0195-5EBE39044866}"/>
              </a:ext>
            </a:extLst>
          </p:cNvPr>
          <p:cNvSpPr/>
          <p:nvPr/>
        </p:nvSpPr>
        <p:spPr>
          <a:xfrm>
            <a:off x="1488236" y="4302756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Triángulo rectángulo 42">
            <a:extLst>
              <a:ext uri="{FF2B5EF4-FFF2-40B4-BE49-F238E27FC236}">
                <a16:creationId xmlns:a16="http://schemas.microsoft.com/office/drawing/2014/main" id="{9AC0D75A-AD0B-4EE6-615D-BEA26244BC8F}"/>
              </a:ext>
            </a:extLst>
          </p:cNvPr>
          <p:cNvSpPr/>
          <p:nvPr/>
        </p:nvSpPr>
        <p:spPr>
          <a:xfrm rot="16200000" flipH="1" flipV="1">
            <a:off x="1329335" y="4440238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Triángulo rectángulo 44">
            <a:extLst>
              <a:ext uri="{FF2B5EF4-FFF2-40B4-BE49-F238E27FC236}">
                <a16:creationId xmlns:a16="http://schemas.microsoft.com/office/drawing/2014/main" id="{0471C7EF-2188-62D0-C69F-A5307A2924DE}"/>
              </a:ext>
            </a:extLst>
          </p:cNvPr>
          <p:cNvSpPr/>
          <p:nvPr/>
        </p:nvSpPr>
        <p:spPr>
          <a:xfrm flipH="1">
            <a:off x="575831" y="4879600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Rectángulo: esquinas superiores redondeadas 45">
            <a:extLst>
              <a:ext uri="{FF2B5EF4-FFF2-40B4-BE49-F238E27FC236}">
                <a16:creationId xmlns:a16="http://schemas.microsoft.com/office/drawing/2014/main" id="{BBEB9F61-007B-870E-071A-4501B8A36432}"/>
              </a:ext>
            </a:extLst>
          </p:cNvPr>
          <p:cNvSpPr/>
          <p:nvPr/>
        </p:nvSpPr>
        <p:spPr>
          <a:xfrm rot="5400000">
            <a:off x="3174156" y="2609891"/>
            <a:ext cx="563353" cy="510277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Rectángulo: una sola esquina redondeada 46">
            <a:extLst>
              <a:ext uri="{FF2B5EF4-FFF2-40B4-BE49-F238E27FC236}">
                <a16:creationId xmlns:a16="http://schemas.microsoft.com/office/drawing/2014/main" id="{487DC502-E6C6-EA93-5696-73926B6F6D64}"/>
              </a:ext>
            </a:extLst>
          </p:cNvPr>
          <p:cNvSpPr/>
          <p:nvPr/>
        </p:nvSpPr>
        <p:spPr>
          <a:xfrm>
            <a:off x="1488236" y="4972324"/>
            <a:ext cx="4518988" cy="494173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Triángulo rectángulo 47">
            <a:extLst>
              <a:ext uri="{FF2B5EF4-FFF2-40B4-BE49-F238E27FC236}">
                <a16:creationId xmlns:a16="http://schemas.microsoft.com/office/drawing/2014/main" id="{261987B2-B5F2-84C7-8365-9ADC38FBEC02}"/>
              </a:ext>
            </a:extLst>
          </p:cNvPr>
          <p:cNvSpPr/>
          <p:nvPr/>
        </p:nvSpPr>
        <p:spPr>
          <a:xfrm rot="16200000" flipH="1" flipV="1">
            <a:off x="1329335" y="5109806"/>
            <a:ext cx="492048" cy="174250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8F1EC5F-D4DB-A47B-A5E7-B49C3ACF6FB1}"/>
              </a:ext>
            </a:extLst>
          </p:cNvPr>
          <p:cNvSpPr txBox="1"/>
          <p:nvPr/>
        </p:nvSpPr>
        <p:spPr>
          <a:xfrm>
            <a:off x="1256546" y="1610109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II.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E896AD8-F0C7-3E83-8C7F-18F0B222D0CD}"/>
              </a:ext>
            </a:extLst>
          </p:cNvPr>
          <p:cNvSpPr txBox="1"/>
          <p:nvPr/>
        </p:nvSpPr>
        <p:spPr>
          <a:xfrm>
            <a:off x="1062058" y="262951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III.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FEC25EB-E74C-74B8-A3B5-6957FE0D02CC}"/>
              </a:ext>
            </a:extLst>
          </p:cNvPr>
          <p:cNvSpPr txBox="1"/>
          <p:nvPr/>
        </p:nvSpPr>
        <p:spPr>
          <a:xfrm>
            <a:off x="1076568" y="3556529"/>
            <a:ext cx="53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IV.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88ACA88-06C2-81E5-A863-32019009FCC8}"/>
              </a:ext>
            </a:extLst>
          </p:cNvPr>
          <p:cNvSpPr txBox="1"/>
          <p:nvPr/>
        </p:nvSpPr>
        <p:spPr>
          <a:xfrm>
            <a:off x="1167769" y="4279826"/>
            <a:ext cx="44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V.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918BC23-FF48-F37A-53C3-B06F3B0CDE91}"/>
              </a:ext>
            </a:extLst>
          </p:cNvPr>
          <p:cNvSpPr txBox="1"/>
          <p:nvPr/>
        </p:nvSpPr>
        <p:spPr>
          <a:xfrm>
            <a:off x="1054532" y="494506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VI.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B9FB838-9C3D-6A31-0C90-F379D2C25A85}"/>
              </a:ext>
            </a:extLst>
          </p:cNvPr>
          <p:cNvSpPr txBox="1"/>
          <p:nvPr/>
        </p:nvSpPr>
        <p:spPr>
          <a:xfrm>
            <a:off x="940097" y="560713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1"/>
                </a:solidFill>
              </a:rPr>
              <a:t>VII.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D3AB4F-95C9-038A-56C6-5F8B027AE1E9}"/>
              </a:ext>
            </a:extLst>
          </p:cNvPr>
          <p:cNvSpPr txBox="1"/>
          <p:nvPr/>
        </p:nvSpPr>
        <p:spPr>
          <a:xfrm>
            <a:off x="1751261" y="978366"/>
            <a:ext cx="279202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245"/>
              </a:spcAft>
              <a:buClr>
                <a:srgbClr val="000000"/>
              </a:buClr>
              <a:buSzPts val="1100"/>
            </a:pPr>
            <a:r>
              <a:rPr lang="es-CO" sz="1700" dirty="0"/>
              <a:t>Introducción 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42BECEF-9AAE-7DFE-828E-20FD08A4F831}"/>
              </a:ext>
            </a:extLst>
          </p:cNvPr>
          <p:cNvSpPr txBox="1"/>
          <p:nvPr/>
        </p:nvSpPr>
        <p:spPr>
          <a:xfrm>
            <a:off x="1751261" y="1542284"/>
            <a:ext cx="43187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380"/>
              </a:spcAft>
              <a:buClr>
                <a:srgbClr val="000000"/>
              </a:buClr>
              <a:buSzPts val="1100"/>
            </a:pPr>
            <a:r>
              <a:rPr lang="es-CO" sz="1700" dirty="0"/>
              <a:t>Subred Integrada de Servicios de Salud Sur E.S.E., Características generales 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F187388A-FD8E-B863-CCE9-2909CE741878}"/>
              </a:ext>
            </a:extLst>
          </p:cNvPr>
          <p:cNvSpPr txBox="1"/>
          <p:nvPr/>
        </p:nvSpPr>
        <p:spPr>
          <a:xfrm>
            <a:off x="1634227" y="2563101"/>
            <a:ext cx="44583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380"/>
              </a:spcAft>
              <a:buClr>
                <a:srgbClr val="000000"/>
              </a:buClr>
              <a:buSzPts val="1100"/>
            </a:pPr>
            <a:r>
              <a:rPr lang="es-CO" sz="1700" dirty="0"/>
              <a:t>Órganos de Dirección – Estatutos Acuerdo 20 de 2018 – Acuerdo 09 de 2019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68B6035-A357-F0D9-4F2A-C2DF44AA78BF}"/>
              </a:ext>
            </a:extLst>
          </p:cNvPr>
          <p:cNvSpPr txBox="1"/>
          <p:nvPr/>
        </p:nvSpPr>
        <p:spPr>
          <a:xfrm>
            <a:off x="1749792" y="3563177"/>
            <a:ext cx="482799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390"/>
              </a:spcAft>
              <a:buClr>
                <a:srgbClr val="000000"/>
              </a:buClr>
              <a:buSzPts val="1100"/>
            </a:pPr>
            <a:r>
              <a:rPr lang="es-CO" sz="1700" dirty="0"/>
              <a:t>Órganos de control y vigilancia 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2DF413CA-8143-671C-D177-D04AF1F70E4E}"/>
              </a:ext>
            </a:extLst>
          </p:cNvPr>
          <p:cNvSpPr txBox="1"/>
          <p:nvPr/>
        </p:nvSpPr>
        <p:spPr>
          <a:xfrm>
            <a:off x="1752376" y="4336476"/>
            <a:ext cx="486806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345"/>
              </a:spcAft>
              <a:buClr>
                <a:srgbClr val="000000"/>
              </a:buClr>
              <a:buSzPts val="1100"/>
            </a:pPr>
            <a:r>
              <a:rPr lang="es-CO" sz="1700" dirty="0"/>
              <a:t>Reglas de conducta de los directivos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41F51F42-0B41-5CB9-8BB1-9DC2BFA0152E}"/>
              </a:ext>
            </a:extLst>
          </p:cNvPr>
          <p:cNvSpPr txBox="1"/>
          <p:nvPr/>
        </p:nvSpPr>
        <p:spPr>
          <a:xfrm>
            <a:off x="1696090" y="4984306"/>
            <a:ext cx="388605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340"/>
              </a:spcAft>
              <a:buClr>
                <a:srgbClr val="000000"/>
              </a:buClr>
              <a:buSzPts val="1100"/>
            </a:pPr>
            <a:r>
              <a:rPr lang="es-CO" sz="1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Sistema de evaluación y control 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9344255-2C0F-077E-425E-B4537B0BB4A0}"/>
              </a:ext>
            </a:extLst>
          </p:cNvPr>
          <p:cNvSpPr txBox="1"/>
          <p:nvPr/>
        </p:nvSpPr>
        <p:spPr>
          <a:xfrm>
            <a:off x="1662484" y="5689527"/>
            <a:ext cx="512413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l" fontAlgn="base">
              <a:lnSpc>
                <a:spcPct val="100000"/>
              </a:lnSpc>
              <a:spcAft>
                <a:spcPts val="1340"/>
              </a:spcAft>
              <a:buClr>
                <a:srgbClr val="000000"/>
              </a:buClr>
              <a:buSzPts val="1100"/>
            </a:pPr>
            <a:r>
              <a:rPr lang="es-CO" sz="1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Gestión del código de buen gobierno </a:t>
            </a:r>
          </a:p>
        </p:txBody>
      </p:sp>
      <p:sp>
        <p:nvSpPr>
          <p:cNvPr id="82" name="Rectángulo: esquinas superiores redondeadas 81">
            <a:extLst>
              <a:ext uri="{FF2B5EF4-FFF2-40B4-BE49-F238E27FC236}">
                <a16:creationId xmlns:a16="http://schemas.microsoft.com/office/drawing/2014/main" id="{458AFB37-5511-D816-0838-E4B554F9A9BD}"/>
              </a:ext>
            </a:extLst>
          </p:cNvPr>
          <p:cNvSpPr/>
          <p:nvPr/>
        </p:nvSpPr>
        <p:spPr>
          <a:xfrm rot="16200000" flipH="1">
            <a:off x="8396792" y="-1128036"/>
            <a:ext cx="807772" cy="5657438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3" name="Rectángulo: una sola esquina redondeada 82">
            <a:extLst>
              <a:ext uri="{FF2B5EF4-FFF2-40B4-BE49-F238E27FC236}">
                <a16:creationId xmlns:a16="http://schemas.microsoft.com/office/drawing/2014/main" id="{C4FDDDAB-2A92-DA17-F6E3-C2286D4F8E29}"/>
              </a:ext>
            </a:extLst>
          </p:cNvPr>
          <p:cNvSpPr/>
          <p:nvPr/>
        </p:nvSpPr>
        <p:spPr>
          <a:xfrm flipH="1">
            <a:off x="5971958" y="1387552"/>
            <a:ext cx="5583541" cy="722716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CA1970FA-0F23-CEF2-A0C8-E013EBE13DC4}"/>
              </a:ext>
            </a:extLst>
          </p:cNvPr>
          <p:cNvSpPr txBox="1"/>
          <p:nvPr/>
        </p:nvSpPr>
        <p:spPr>
          <a:xfrm>
            <a:off x="6269732" y="1438173"/>
            <a:ext cx="539580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CO" sz="1300" dirty="0"/>
              <a:t>Marco general del Hospital  - Acuerdo 641 de 2016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Marco estratégico – Acuerdo 74 de 2020 – Mapa de Procesos 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Estructura  - Acuerdo 10 de 2017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FC6B907E-53C6-9113-7736-35A70FF9AEE3}"/>
              </a:ext>
            </a:extLst>
          </p:cNvPr>
          <p:cNvSpPr txBox="1"/>
          <p:nvPr/>
        </p:nvSpPr>
        <p:spPr>
          <a:xfrm>
            <a:off x="6269732" y="2368659"/>
            <a:ext cx="51824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CO" sz="1300" dirty="0"/>
              <a:t>Junta Directiva 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Composición de la Junta Directiva 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Reglamento de la Junta Directiva 3. Responsabilidades 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Gerente 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398A8E80-C5B7-D87C-AD47-09AC5611CE90}"/>
              </a:ext>
            </a:extLst>
          </p:cNvPr>
          <p:cNvSpPr txBox="1"/>
          <p:nvPr/>
        </p:nvSpPr>
        <p:spPr>
          <a:xfrm>
            <a:off x="6269732" y="3520769"/>
            <a:ext cx="257242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CO" sz="1300" dirty="0"/>
              <a:t>Revisoría Fiscal 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Control Interno 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94A38D0A-321C-E05E-CA04-57DF705EFF2C}"/>
              </a:ext>
            </a:extLst>
          </p:cNvPr>
          <p:cNvSpPr txBox="1"/>
          <p:nvPr/>
        </p:nvSpPr>
        <p:spPr>
          <a:xfrm>
            <a:off x="6269732" y="4279826"/>
            <a:ext cx="31583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CO" sz="1300" dirty="0"/>
              <a:t>Definiciones </a:t>
            </a:r>
          </a:p>
          <a:p>
            <a:pPr marL="342900" indent="-342900">
              <a:buFont typeface="+mj-lt"/>
              <a:buAutoNum type="alphaLcPeriod"/>
            </a:pPr>
            <a:r>
              <a:rPr lang="es-CO" sz="1300" dirty="0"/>
              <a:t>Reglas de conducta </a:t>
            </a:r>
          </a:p>
        </p:txBody>
      </p:sp>
    </p:spTree>
    <p:extLst>
      <p:ext uri="{BB962C8B-B14F-4D97-AF65-F5344CB8AC3E}">
        <p14:creationId xmlns:p14="http://schemas.microsoft.com/office/powerpoint/2010/main" val="254324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1" y="1"/>
            <a:ext cx="12297187" cy="6986409"/>
          </a:xfrm>
          <a:prstGeom prst="rect">
            <a:avLst/>
          </a:prstGeom>
          <a:solidFill>
            <a:srgbClr val="1457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67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9667542" y="2133513"/>
            <a:ext cx="2629645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F2B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67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47648E-3AC9-499E-AD38-DFEC1D543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7452" y="2670026"/>
            <a:ext cx="366228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95D2B2-3D7A-4040-8091-653F64B2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97" y="5092459"/>
            <a:ext cx="3045416" cy="671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CE2EA-E12D-5145-B83E-A3E1CBA0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5016169"/>
            <a:ext cx="3045413" cy="8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7;p2">
            <a:extLst>
              <a:ext uri="{FF2B5EF4-FFF2-40B4-BE49-F238E27FC236}">
                <a16:creationId xmlns:a16="http://schemas.microsoft.com/office/drawing/2014/main" id="{2A30FF6A-9CFC-4698-B304-BA9B54DF6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826" y="2360179"/>
            <a:ext cx="10906539" cy="17542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tabLst/>
              <a:defRPr/>
            </a:pPr>
            <a:r>
              <a:rPr lang="es-CO" sz="5400" b="1" dirty="0">
                <a:solidFill>
                  <a:srgbClr val="214F77"/>
                </a:solidFill>
                <a:effectLst>
                  <a:outerShdw blurRad="254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  <a:sym typeface="Arial"/>
              </a:rPr>
              <a:t>CÓDIGO DE BUEN GOBIERNO CORPORATIVO 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214F77"/>
              </a:solidFill>
              <a:effectLst>
                <a:outerShdw blurRad="25400" dist="50800" dir="2700000" algn="tl" rotWithShape="0">
                  <a:schemeClr val="bg1">
                    <a:alpha val="70000"/>
                  </a:scheme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8A74A7DD-D3CD-5D4B-EC3C-2F9149DB7D10}"/>
              </a:ext>
            </a:extLst>
          </p:cNvPr>
          <p:cNvSpPr/>
          <p:nvPr/>
        </p:nvSpPr>
        <p:spPr>
          <a:xfrm flipH="1">
            <a:off x="633453" y="85214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2F11630E-361D-C92E-9037-02ABBF04F2DA}"/>
              </a:ext>
            </a:extLst>
          </p:cNvPr>
          <p:cNvSpPr/>
          <p:nvPr/>
        </p:nvSpPr>
        <p:spPr>
          <a:xfrm rot="5400000">
            <a:off x="5751264" y="-3939661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AF2D9A65-28A2-C5A0-28B0-769E7E73EFFA}"/>
              </a:ext>
            </a:extLst>
          </p:cNvPr>
          <p:cNvSpPr/>
          <p:nvPr/>
        </p:nvSpPr>
        <p:spPr>
          <a:xfrm>
            <a:off x="3693110" y="940140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D0C3977A-5500-4389-A195-CC5A218329E7}"/>
              </a:ext>
            </a:extLst>
          </p:cNvPr>
          <p:cNvSpPr/>
          <p:nvPr/>
        </p:nvSpPr>
        <p:spPr>
          <a:xfrm rot="16200000" flipH="1" flipV="1">
            <a:off x="3601280" y="101431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riángulo rectángulo 11">
            <a:extLst>
              <a:ext uri="{FF2B5EF4-FFF2-40B4-BE49-F238E27FC236}">
                <a16:creationId xmlns:a16="http://schemas.microsoft.com/office/drawing/2014/main" id="{B4472FA1-D6EF-CCBB-4AD7-825B86DA6D6A}"/>
              </a:ext>
            </a:extLst>
          </p:cNvPr>
          <p:cNvSpPr/>
          <p:nvPr/>
        </p:nvSpPr>
        <p:spPr>
          <a:xfrm flipH="1">
            <a:off x="633453" y="152546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superiores redondeadas 12">
            <a:extLst>
              <a:ext uri="{FF2B5EF4-FFF2-40B4-BE49-F238E27FC236}">
                <a16:creationId xmlns:a16="http://schemas.microsoft.com/office/drawing/2014/main" id="{2B090B7E-67DD-9D69-EDE5-FE0771E8A66B}"/>
              </a:ext>
            </a:extLst>
          </p:cNvPr>
          <p:cNvSpPr/>
          <p:nvPr/>
        </p:nvSpPr>
        <p:spPr>
          <a:xfrm rot="5400000">
            <a:off x="5751264" y="-3266341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: una sola esquina redondeada 13">
            <a:extLst>
              <a:ext uri="{FF2B5EF4-FFF2-40B4-BE49-F238E27FC236}">
                <a16:creationId xmlns:a16="http://schemas.microsoft.com/office/drawing/2014/main" id="{A65E4F5D-5010-A5FB-B703-7F414682DAFD}"/>
              </a:ext>
            </a:extLst>
          </p:cNvPr>
          <p:cNvSpPr/>
          <p:nvPr/>
        </p:nvSpPr>
        <p:spPr>
          <a:xfrm>
            <a:off x="3693110" y="1630878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Triángulo rectángulo 14">
            <a:extLst>
              <a:ext uri="{FF2B5EF4-FFF2-40B4-BE49-F238E27FC236}">
                <a16:creationId xmlns:a16="http://schemas.microsoft.com/office/drawing/2014/main" id="{D58BA51A-84F7-DC2D-B80A-975C3C18C684}"/>
              </a:ext>
            </a:extLst>
          </p:cNvPr>
          <p:cNvSpPr/>
          <p:nvPr/>
        </p:nvSpPr>
        <p:spPr>
          <a:xfrm rot="16200000" flipH="1" flipV="1">
            <a:off x="3601280" y="168763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Triángulo rectángulo 16">
            <a:extLst>
              <a:ext uri="{FF2B5EF4-FFF2-40B4-BE49-F238E27FC236}">
                <a16:creationId xmlns:a16="http://schemas.microsoft.com/office/drawing/2014/main" id="{043E855B-A184-0B11-A083-4BE4B79C5FD6}"/>
              </a:ext>
            </a:extLst>
          </p:cNvPr>
          <p:cNvSpPr/>
          <p:nvPr/>
        </p:nvSpPr>
        <p:spPr>
          <a:xfrm flipH="1">
            <a:off x="633453" y="219878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superiores redondeadas 17">
            <a:extLst>
              <a:ext uri="{FF2B5EF4-FFF2-40B4-BE49-F238E27FC236}">
                <a16:creationId xmlns:a16="http://schemas.microsoft.com/office/drawing/2014/main" id="{9AB0D8B9-CF25-DB82-E62E-B7F570AAE97D}"/>
              </a:ext>
            </a:extLst>
          </p:cNvPr>
          <p:cNvSpPr/>
          <p:nvPr/>
        </p:nvSpPr>
        <p:spPr>
          <a:xfrm rot="5400000">
            <a:off x="5751264" y="-2593021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: una sola esquina redondeada 18">
            <a:extLst>
              <a:ext uri="{FF2B5EF4-FFF2-40B4-BE49-F238E27FC236}">
                <a16:creationId xmlns:a16="http://schemas.microsoft.com/office/drawing/2014/main" id="{0A012CE2-4142-C070-5669-387FB4F2CE09}"/>
              </a:ext>
            </a:extLst>
          </p:cNvPr>
          <p:cNvSpPr/>
          <p:nvPr/>
        </p:nvSpPr>
        <p:spPr>
          <a:xfrm>
            <a:off x="3693110" y="2295659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Triángulo rectángulo 19">
            <a:extLst>
              <a:ext uri="{FF2B5EF4-FFF2-40B4-BE49-F238E27FC236}">
                <a16:creationId xmlns:a16="http://schemas.microsoft.com/office/drawing/2014/main" id="{E2BF67AB-F126-0604-743F-7B89BB56AB7C}"/>
              </a:ext>
            </a:extLst>
          </p:cNvPr>
          <p:cNvSpPr/>
          <p:nvPr/>
        </p:nvSpPr>
        <p:spPr>
          <a:xfrm rot="16200000" flipH="1" flipV="1">
            <a:off x="3601280" y="236095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2CDA712A-CBBD-592D-2341-9D2E019E4273}"/>
              </a:ext>
            </a:extLst>
          </p:cNvPr>
          <p:cNvSpPr/>
          <p:nvPr/>
        </p:nvSpPr>
        <p:spPr>
          <a:xfrm flipH="1">
            <a:off x="633453" y="287210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9811FF0E-D8DB-8AEF-9C04-AD1E8F177EDD}"/>
              </a:ext>
            </a:extLst>
          </p:cNvPr>
          <p:cNvSpPr/>
          <p:nvPr/>
        </p:nvSpPr>
        <p:spPr>
          <a:xfrm rot="5400000">
            <a:off x="5751264" y="-1919701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Rectángulo: una sola esquina redondeada 23">
            <a:extLst>
              <a:ext uri="{FF2B5EF4-FFF2-40B4-BE49-F238E27FC236}">
                <a16:creationId xmlns:a16="http://schemas.microsoft.com/office/drawing/2014/main" id="{416BC445-3334-3686-3551-26DD6B52CAC7}"/>
              </a:ext>
            </a:extLst>
          </p:cNvPr>
          <p:cNvSpPr/>
          <p:nvPr/>
        </p:nvSpPr>
        <p:spPr>
          <a:xfrm>
            <a:off x="3693110" y="2960100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C5A07DF2-15AE-11B5-9DB7-C9854699376A}"/>
              </a:ext>
            </a:extLst>
          </p:cNvPr>
          <p:cNvSpPr/>
          <p:nvPr/>
        </p:nvSpPr>
        <p:spPr>
          <a:xfrm rot="16200000" flipH="1" flipV="1">
            <a:off x="3601280" y="303427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Triángulo rectángulo 26">
            <a:extLst>
              <a:ext uri="{FF2B5EF4-FFF2-40B4-BE49-F238E27FC236}">
                <a16:creationId xmlns:a16="http://schemas.microsoft.com/office/drawing/2014/main" id="{FE214CCA-5C61-A7D1-03CF-8F3905E79C43}"/>
              </a:ext>
            </a:extLst>
          </p:cNvPr>
          <p:cNvSpPr/>
          <p:nvPr/>
        </p:nvSpPr>
        <p:spPr>
          <a:xfrm flipH="1">
            <a:off x="633453" y="354542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7771902A-9861-918A-AF86-A437CF9F9990}"/>
              </a:ext>
            </a:extLst>
          </p:cNvPr>
          <p:cNvSpPr/>
          <p:nvPr/>
        </p:nvSpPr>
        <p:spPr>
          <a:xfrm rot="5400000">
            <a:off x="5751264" y="-1246381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Rectángulo: una sola esquina redondeada 28">
            <a:extLst>
              <a:ext uri="{FF2B5EF4-FFF2-40B4-BE49-F238E27FC236}">
                <a16:creationId xmlns:a16="http://schemas.microsoft.com/office/drawing/2014/main" id="{8DF3C280-6080-46F1-E280-D36EC7B03B3A}"/>
              </a:ext>
            </a:extLst>
          </p:cNvPr>
          <p:cNvSpPr/>
          <p:nvPr/>
        </p:nvSpPr>
        <p:spPr>
          <a:xfrm>
            <a:off x="3693110" y="3633420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0" name="Triángulo rectángulo 29">
            <a:extLst>
              <a:ext uri="{FF2B5EF4-FFF2-40B4-BE49-F238E27FC236}">
                <a16:creationId xmlns:a16="http://schemas.microsoft.com/office/drawing/2014/main" id="{5D464BD3-23EF-BC2D-3AC2-CDC6D68D378D}"/>
              </a:ext>
            </a:extLst>
          </p:cNvPr>
          <p:cNvSpPr/>
          <p:nvPr/>
        </p:nvSpPr>
        <p:spPr>
          <a:xfrm rot="16200000" flipH="1" flipV="1">
            <a:off x="3601280" y="370759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Triángulo rectángulo 31">
            <a:extLst>
              <a:ext uri="{FF2B5EF4-FFF2-40B4-BE49-F238E27FC236}">
                <a16:creationId xmlns:a16="http://schemas.microsoft.com/office/drawing/2014/main" id="{81304CF6-52A5-7AF3-BF56-5A76DCC38455}"/>
              </a:ext>
            </a:extLst>
          </p:cNvPr>
          <p:cNvSpPr/>
          <p:nvPr/>
        </p:nvSpPr>
        <p:spPr>
          <a:xfrm flipH="1">
            <a:off x="633453" y="421874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: esquinas superiores redondeadas 32">
            <a:extLst>
              <a:ext uri="{FF2B5EF4-FFF2-40B4-BE49-F238E27FC236}">
                <a16:creationId xmlns:a16="http://schemas.microsoft.com/office/drawing/2014/main" id="{EAF14358-F209-7D5D-C844-85420EF21911}"/>
              </a:ext>
            </a:extLst>
          </p:cNvPr>
          <p:cNvSpPr/>
          <p:nvPr/>
        </p:nvSpPr>
        <p:spPr>
          <a:xfrm rot="5400000">
            <a:off x="5751264" y="-573061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Rectángulo: una sola esquina redondeada 33">
            <a:extLst>
              <a:ext uri="{FF2B5EF4-FFF2-40B4-BE49-F238E27FC236}">
                <a16:creationId xmlns:a16="http://schemas.microsoft.com/office/drawing/2014/main" id="{EB89EF07-CA71-2915-6CB4-509D6AE18E1B}"/>
              </a:ext>
            </a:extLst>
          </p:cNvPr>
          <p:cNvSpPr/>
          <p:nvPr/>
        </p:nvSpPr>
        <p:spPr>
          <a:xfrm>
            <a:off x="3693110" y="4306740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4DF9410F-0A26-C66F-67E3-2CB2546B8A46}"/>
              </a:ext>
            </a:extLst>
          </p:cNvPr>
          <p:cNvSpPr/>
          <p:nvPr/>
        </p:nvSpPr>
        <p:spPr>
          <a:xfrm rot="16200000" flipH="1" flipV="1">
            <a:off x="3601280" y="438091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iángulo rectángulo 36">
            <a:extLst>
              <a:ext uri="{FF2B5EF4-FFF2-40B4-BE49-F238E27FC236}">
                <a16:creationId xmlns:a16="http://schemas.microsoft.com/office/drawing/2014/main" id="{500BCBA7-572F-60C6-DEA1-7F4AFB19F305}"/>
              </a:ext>
            </a:extLst>
          </p:cNvPr>
          <p:cNvSpPr/>
          <p:nvPr/>
        </p:nvSpPr>
        <p:spPr>
          <a:xfrm flipH="1">
            <a:off x="633453" y="4892061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: esquinas superiores redondeadas 37">
            <a:extLst>
              <a:ext uri="{FF2B5EF4-FFF2-40B4-BE49-F238E27FC236}">
                <a16:creationId xmlns:a16="http://schemas.microsoft.com/office/drawing/2014/main" id="{89743449-E680-2DD2-7CF0-55B04E2A017C}"/>
              </a:ext>
            </a:extLst>
          </p:cNvPr>
          <p:cNvSpPr/>
          <p:nvPr/>
        </p:nvSpPr>
        <p:spPr>
          <a:xfrm rot="5400000">
            <a:off x="5751264" y="100259"/>
            <a:ext cx="563353" cy="10141754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Rectángulo: una sola esquina redondeada 38">
            <a:extLst>
              <a:ext uri="{FF2B5EF4-FFF2-40B4-BE49-F238E27FC236}">
                <a16:creationId xmlns:a16="http://schemas.microsoft.com/office/drawing/2014/main" id="{DA47A15E-1D45-7621-8322-C2059208F6F0}"/>
              </a:ext>
            </a:extLst>
          </p:cNvPr>
          <p:cNvSpPr/>
          <p:nvPr/>
        </p:nvSpPr>
        <p:spPr>
          <a:xfrm>
            <a:off x="3693110" y="4980060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Triángulo rectángulo 39">
            <a:extLst>
              <a:ext uri="{FF2B5EF4-FFF2-40B4-BE49-F238E27FC236}">
                <a16:creationId xmlns:a16="http://schemas.microsoft.com/office/drawing/2014/main" id="{F5685BDF-1DDC-0FFE-E108-71EF6CD8688E}"/>
              </a:ext>
            </a:extLst>
          </p:cNvPr>
          <p:cNvSpPr/>
          <p:nvPr/>
        </p:nvSpPr>
        <p:spPr>
          <a:xfrm rot="16200000" flipH="1" flipV="1">
            <a:off x="3601280" y="5054236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Triángulo rectángulo 41">
            <a:extLst>
              <a:ext uri="{FF2B5EF4-FFF2-40B4-BE49-F238E27FC236}">
                <a16:creationId xmlns:a16="http://schemas.microsoft.com/office/drawing/2014/main" id="{549C7828-7CDE-A182-B8C2-B317B53E4BA2}"/>
              </a:ext>
            </a:extLst>
          </p:cNvPr>
          <p:cNvSpPr/>
          <p:nvPr/>
        </p:nvSpPr>
        <p:spPr>
          <a:xfrm flipH="1">
            <a:off x="633453" y="5565378"/>
            <a:ext cx="328613" cy="384323"/>
          </a:xfrm>
          <a:prstGeom prst="rtTriangle">
            <a:avLst/>
          </a:prstGeom>
          <a:gradFill flip="none" rotWithShape="1">
            <a:gsLst>
              <a:gs pos="100000">
                <a:srgbClr val="1B8EA9"/>
              </a:gs>
              <a:gs pos="0">
                <a:srgbClr val="105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: esquinas superiores redondeadas 42">
            <a:extLst>
              <a:ext uri="{FF2B5EF4-FFF2-40B4-BE49-F238E27FC236}">
                <a16:creationId xmlns:a16="http://schemas.microsoft.com/office/drawing/2014/main" id="{21D803D3-BEBB-8BAB-8CF8-8A1B1050E9E1}"/>
              </a:ext>
            </a:extLst>
          </p:cNvPr>
          <p:cNvSpPr/>
          <p:nvPr/>
        </p:nvSpPr>
        <p:spPr>
          <a:xfrm rot="5400000">
            <a:off x="5751263" y="773577"/>
            <a:ext cx="563353" cy="10141752"/>
          </a:xfrm>
          <a:prstGeom prst="round2SameRect">
            <a:avLst>
              <a:gd name="adj1" fmla="val 44872"/>
              <a:gd name="adj2" fmla="val 0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: una sola esquina redondeada 43">
            <a:extLst>
              <a:ext uri="{FF2B5EF4-FFF2-40B4-BE49-F238E27FC236}">
                <a16:creationId xmlns:a16="http://schemas.microsoft.com/office/drawing/2014/main" id="{55B83D85-C6B2-9519-34BD-19A9F901EBDA}"/>
              </a:ext>
            </a:extLst>
          </p:cNvPr>
          <p:cNvSpPr/>
          <p:nvPr/>
        </p:nvSpPr>
        <p:spPr>
          <a:xfrm>
            <a:off x="3693110" y="5653377"/>
            <a:ext cx="7410706" cy="471415"/>
          </a:xfrm>
          <a:prstGeom prst="round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5" name="Triángulo rectángulo 44">
            <a:extLst>
              <a:ext uri="{FF2B5EF4-FFF2-40B4-BE49-F238E27FC236}">
                <a16:creationId xmlns:a16="http://schemas.microsoft.com/office/drawing/2014/main" id="{B91F1274-25A7-F675-F12E-E59A0FB7DF45}"/>
              </a:ext>
            </a:extLst>
          </p:cNvPr>
          <p:cNvSpPr/>
          <p:nvPr/>
        </p:nvSpPr>
        <p:spPr>
          <a:xfrm rot="16200000" flipH="1" flipV="1">
            <a:off x="3601280" y="5727553"/>
            <a:ext cx="492048" cy="328612"/>
          </a:xfrm>
          <a:prstGeom prst="rtTriangle">
            <a:avLst/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2FEF3D-2C6B-3A08-A359-6BAC7572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66"/>
            <a:ext cx="10515600" cy="679449"/>
          </a:xfrm>
        </p:spPr>
        <p:txBody>
          <a:bodyPr/>
          <a:lstStyle/>
          <a:p>
            <a:r>
              <a:rPr lang="es-CO" dirty="0">
                <a:solidFill>
                  <a:srgbClr val="13677B"/>
                </a:solidFill>
              </a:rPr>
              <a:t>NORMATIVIDAD APLICABLE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F4143B-4B0E-F572-7CD8-D86506D821FD}"/>
              </a:ext>
            </a:extLst>
          </p:cNvPr>
          <p:cNvSpPr txBox="1"/>
          <p:nvPr/>
        </p:nvSpPr>
        <p:spPr>
          <a:xfrm>
            <a:off x="1059857" y="937969"/>
            <a:ext cx="2695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Circular única 047 de 2007 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D6BA9A3-8EE7-16A1-7E78-96495707F3B8}"/>
              </a:ext>
            </a:extLst>
          </p:cNvPr>
          <p:cNvSpPr txBox="1"/>
          <p:nvPr/>
        </p:nvSpPr>
        <p:spPr>
          <a:xfrm>
            <a:off x="4011610" y="957342"/>
            <a:ext cx="6445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Emitida por la Super Intendencia Nacional de Salud modificada por la circular 49, 50.51 y 52 de 2008 Superintendencia Nacional de Salud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60ABA9C-E1B9-501D-DEC0-6FAD8843BE38}"/>
              </a:ext>
            </a:extLst>
          </p:cNvPr>
          <p:cNvSpPr txBox="1"/>
          <p:nvPr/>
        </p:nvSpPr>
        <p:spPr>
          <a:xfrm>
            <a:off x="1059857" y="1488139"/>
            <a:ext cx="2633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Circular Instructiva 45 del 01 de agosto de 2007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DF5EF2E-22CD-DB04-598B-3D92D30A2F6A}"/>
              </a:ext>
            </a:extLst>
          </p:cNvPr>
          <p:cNvSpPr txBox="1"/>
          <p:nvPr/>
        </p:nvSpPr>
        <p:spPr>
          <a:xfrm>
            <a:off x="4011610" y="1703762"/>
            <a:ext cx="5700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s-CO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Circular Instructiva, Códigos De Ética Y De Buen Gobierno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C4BE95A-3124-683C-0F91-BBBF9CF954A2}"/>
              </a:ext>
            </a:extLst>
          </p:cNvPr>
          <p:cNvSpPr txBox="1"/>
          <p:nvPr/>
        </p:nvSpPr>
        <p:spPr>
          <a:xfrm>
            <a:off x="1059857" y="2293189"/>
            <a:ext cx="251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1083 de 2015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F6574E-405F-3DB0-0B28-E11E365CD00C}"/>
              </a:ext>
            </a:extLst>
          </p:cNvPr>
          <p:cNvSpPr txBox="1"/>
          <p:nvPr/>
        </p:nvSpPr>
        <p:spPr>
          <a:xfrm>
            <a:off x="3966084" y="2265186"/>
            <a:ext cx="6889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Por medio del cual se expide el Decreto Único Reglamentario del Sector de Función Pública</a:t>
            </a:r>
            <a:endParaRPr lang="es-CO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1E2005-C762-768D-B805-68118FC703F5}"/>
              </a:ext>
            </a:extLst>
          </p:cNvPr>
          <p:cNvSpPr txBox="1"/>
          <p:nvPr/>
        </p:nvSpPr>
        <p:spPr>
          <a:xfrm>
            <a:off x="1290676" y="2940584"/>
            <a:ext cx="1994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Ley 1474 de 2011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76DF9AF-D7CC-F40A-04D8-683AB16FA4DB}"/>
              </a:ext>
            </a:extLst>
          </p:cNvPr>
          <p:cNvSpPr txBox="1"/>
          <p:nvPr/>
        </p:nvSpPr>
        <p:spPr>
          <a:xfrm>
            <a:off x="3966084" y="2983610"/>
            <a:ext cx="7307397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Por la cual se dictan normas orientadas a fortalecer los mecanismos de prevención, investigación y sanción de actos de corrupción y la efectividad del control de la gestión pública</a:t>
            </a:r>
            <a:endParaRPr lang="es-CO" sz="1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E27D8C2-00F2-3490-600B-B9F46F835F77}"/>
              </a:ext>
            </a:extLst>
          </p:cNvPr>
          <p:cNvSpPr txBox="1"/>
          <p:nvPr/>
        </p:nvSpPr>
        <p:spPr>
          <a:xfrm>
            <a:off x="1088182" y="3633489"/>
            <a:ext cx="684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1499 de 2017 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92301C8-65EC-7FB9-8784-A0121F158736}"/>
              </a:ext>
            </a:extLst>
          </p:cNvPr>
          <p:cNvSpPr txBox="1"/>
          <p:nvPr/>
        </p:nvSpPr>
        <p:spPr>
          <a:xfrm>
            <a:off x="3966084" y="3707009"/>
            <a:ext cx="6844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emitido por el Ministerio de Hacienda y Crédito Público.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40DC0CE-AACE-6334-263C-2BB1CED0BF02}"/>
              </a:ext>
            </a:extLst>
          </p:cNvPr>
          <p:cNvSpPr txBox="1"/>
          <p:nvPr/>
        </p:nvSpPr>
        <p:spPr>
          <a:xfrm>
            <a:off x="1113536" y="4277010"/>
            <a:ext cx="684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1299 de 2018 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E1483327-8CD3-D9CF-30B2-FCBCC3722044}"/>
              </a:ext>
            </a:extLst>
          </p:cNvPr>
          <p:cNvSpPr txBox="1"/>
          <p:nvPr/>
        </p:nvSpPr>
        <p:spPr>
          <a:xfrm>
            <a:off x="3966084" y="4395684"/>
            <a:ext cx="6844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emitido por el Ministerio de Hacienda y Crédito Público</a:t>
            </a:r>
            <a:endParaRPr lang="es-CO" sz="14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05C19BA-5851-7722-8B11-2E7CBA79617C}"/>
              </a:ext>
            </a:extLst>
          </p:cNvPr>
          <p:cNvSpPr txBox="1"/>
          <p:nvPr/>
        </p:nvSpPr>
        <p:spPr>
          <a:xfrm>
            <a:off x="986911" y="4827506"/>
            <a:ext cx="2841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Circular Externa 20211700000004-5 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247F830-8EA2-96DE-B4A7-B6D0F7631A28}"/>
              </a:ext>
            </a:extLst>
          </p:cNvPr>
          <p:cNvSpPr txBox="1"/>
          <p:nvPr/>
        </p:nvSpPr>
        <p:spPr>
          <a:xfrm>
            <a:off x="3847304" y="4977192"/>
            <a:ext cx="74107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3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Por la cual se imparten instrucciones generales relativas al código de conducta y de buen gobierno organizacional, el sistema integrado de gestión de riesgos y a sus subsistemas de administración de riesgos</a:t>
            </a:r>
            <a:endParaRPr lang="es-CO" sz="13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2FAB38E-D76A-F21B-C33E-61889E8AE67B}"/>
              </a:ext>
            </a:extLst>
          </p:cNvPr>
          <p:cNvSpPr txBox="1"/>
          <p:nvPr/>
        </p:nvSpPr>
        <p:spPr>
          <a:xfrm>
            <a:off x="1006017" y="5500823"/>
            <a:ext cx="2841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Circular Externa 20211700000005-5 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CO" b="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CB3A33F-4593-28B2-CFD1-D3378A311462}"/>
              </a:ext>
            </a:extLst>
          </p:cNvPr>
          <p:cNvSpPr txBox="1"/>
          <p:nvPr/>
        </p:nvSpPr>
        <p:spPr>
          <a:xfrm>
            <a:off x="3960193" y="5632963"/>
            <a:ext cx="71875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3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3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nstrucciones generales relativas al subsistema de administración del riesgo de corrupción, opacidad y fraude (SICOF) y modificaciones a las circulares externas 018-2015, 009-2016, 007-2017 y 003-2018</a:t>
            </a:r>
            <a:endParaRPr lang="es-CO" sz="1300" dirty="0"/>
          </a:p>
        </p:txBody>
      </p:sp>
    </p:spTree>
    <p:extLst>
      <p:ext uri="{BB962C8B-B14F-4D97-AF65-F5344CB8AC3E}">
        <p14:creationId xmlns:p14="http://schemas.microsoft.com/office/powerpoint/2010/main" val="221241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60151" y="146871"/>
            <a:ext cx="1060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13677B"/>
                </a:solidFill>
                <a:latin typeface="+mj-lt"/>
                <a:ea typeface="Work Sans Light"/>
                <a:cs typeface="Work Sans Light"/>
              </a:rPr>
              <a:t>ALGUNOS ELEMENTOS DEL CÓDIGO DE BUEN GOBIERNO </a:t>
            </a:r>
            <a:endParaRPr lang="es-ES" sz="2800" dirty="0">
              <a:solidFill>
                <a:srgbClr val="13677B"/>
              </a:solidFill>
              <a:latin typeface="+mj-lt"/>
              <a:ea typeface="Work Sans Light"/>
              <a:cs typeface="Work Sans Ligh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5" y="786710"/>
            <a:ext cx="11582400" cy="58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2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una sola esquina redondeada 1">
            <a:extLst>
              <a:ext uri="{FF2B5EF4-FFF2-40B4-BE49-F238E27FC236}">
                <a16:creationId xmlns:a16="http://schemas.microsoft.com/office/drawing/2014/main" id="{E92FC8AD-E867-EFF3-32B0-B17BB2CCCD00}"/>
              </a:ext>
            </a:extLst>
          </p:cNvPr>
          <p:cNvSpPr/>
          <p:nvPr/>
        </p:nvSpPr>
        <p:spPr>
          <a:xfrm>
            <a:off x="3291840" y="626280"/>
            <a:ext cx="8586650" cy="3193713"/>
          </a:xfrm>
          <a:prstGeom prst="round1Rect">
            <a:avLst>
              <a:gd name="adj" fmla="val 1820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: una sola esquina redondeada 2">
            <a:extLst>
              <a:ext uri="{FF2B5EF4-FFF2-40B4-BE49-F238E27FC236}">
                <a16:creationId xmlns:a16="http://schemas.microsoft.com/office/drawing/2014/main" id="{F20285FA-CBC6-F9E3-C6BA-A2F4FC71F9CB}"/>
              </a:ext>
            </a:extLst>
          </p:cNvPr>
          <p:cNvSpPr/>
          <p:nvPr/>
        </p:nvSpPr>
        <p:spPr>
          <a:xfrm>
            <a:off x="3422468" y="733038"/>
            <a:ext cx="8456021" cy="3086956"/>
          </a:xfrm>
          <a:prstGeom prst="round1Rect">
            <a:avLst>
              <a:gd name="adj" fmla="val 1820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5F696-F648-0A1F-5A92-FAC6A5AB6379}"/>
              </a:ext>
            </a:extLst>
          </p:cNvPr>
          <p:cNvSpPr txBox="1"/>
          <p:nvPr/>
        </p:nvSpPr>
        <p:spPr>
          <a:xfrm>
            <a:off x="3605350" y="753022"/>
            <a:ext cx="7829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CO" sz="4800" dirty="0">
                <a:solidFill>
                  <a:srgbClr val="13677B"/>
                </a:solidFill>
                <a:latin typeface="+mj-lt"/>
                <a:ea typeface="Arial" charset="0"/>
                <a:cs typeface="Arial" charset="0"/>
              </a:rPr>
              <a:t>Entendemos la integridad como la coherencia entre lo que </a:t>
            </a:r>
            <a:r>
              <a:rPr lang="es-CO" sz="4800" u="sng" dirty="0">
                <a:solidFill>
                  <a:srgbClr val="FF7D10"/>
                </a:solidFill>
                <a:latin typeface="+mj-lt"/>
                <a:ea typeface="Arial" charset="0"/>
                <a:cs typeface="Arial" charset="0"/>
              </a:rPr>
              <a:t>decimos</a:t>
            </a:r>
            <a:r>
              <a:rPr lang="es-CO" sz="4800" dirty="0">
                <a:solidFill>
                  <a:srgbClr val="333733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s-CO" sz="4800" dirty="0">
                <a:solidFill>
                  <a:srgbClr val="13677B"/>
                </a:solidFill>
                <a:latin typeface="+mj-lt"/>
                <a:ea typeface="Arial" charset="0"/>
                <a:cs typeface="Arial" charset="0"/>
              </a:rPr>
              <a:t>y lo que </a:t>
            </a:r>
            <a:r>
              <a:rPr lang="es-CO" sz="4800" u="sng" dirty="0">
                <a:solidFill>
                  <a:srgbClr val="FF7D10"/>
                </a:solidFill>
                <a:latin typeface="+mj-lt"/>
                <a:ea typeface="Arial" charset="0"/>
                <a:cs typeface="Arial" charset="0"/>
              </a:rPr>
              <a:t>hacemos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2A4960-119D-2BF9-AA61-D6AE444D960A}"/>
              </a:ext>
            </a:extLst>
          </p:cNvPr>
          <p:cNvSpPr/>
          <p:nvPr/>
        </p:nvSpPr>
        <p:spPr>
          <a:xfrm>
            <a:off x="1526895" y="36341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O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9B1D29-07F8-5E01-6CA6-D73AFE33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73" y="4019409"/>
            <a:ext cx="3629068" cy="22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6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una sola esquina redondeada 7">
            <a:extLst>
              <a:ext uri="{FF2B5EF4-FFF2-40B4-BE49-F238E27FC236}">
                <a16:creationId xmlns:a16="http://schemas.microsoft.com/office/drawing/2014/main" id="{F5AD1C04-3B46-8CF2-FD69-DE4EFB4E03C0}"/>
              </a:ext>
            </a:extLst>
          </p:cNvPr>
          <p:cNvSpPr/>
          <p:nvPr/>
        </p:nvSpPr>
        <p:spPr>
          <a:xfrm>
            <a:off x="484500" y="1388789"/>
            <a:ext cx="3195313" cy="4345104"/>
          </a:xfrm>
          <a:prstGeom prst="round1Rect">
            <a:avLst>
              <a:gd name="adj" fmla="val 1820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: una sola esquina redondeada 9">
            <a:extLst>
              <a:ext uri="{FF2B5EF4-FFF2-40B4-BE49-F238E27FC236}">
                <a16:creationId xmlns:a16="http://schemas.microsoft.com/office/drawing/2014/main" id="{2BAFD9A9-8468-76C5-DAB5-2071D3224A62}"/>
              </a:ext>
            </a:extLst>
          </p:cNvPr>
          <p:cNvSpPr/>
          <p:nvPr/>
        </p:nvSpPr>
        <p:spPr>
          <a:xfrm>
            <a:off x="615128" y="1495546"/>
            <a:ext cx="3064685" cy="4238347"/>
          </a:xfrm>
          <a:prstGeom prst="round1Rect">
            <a:avLst>
              <a:gd name="adj" fmla="val 1820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: una sola esquina redondeada 10">
            <a:extLst>
              <a:ext uri="{FF2B5EF4-FFF2-40B4-BE49-F238E27FC236}">
                <a16:creationId xmlns:a16="http://schemas.microsoft.com/office/drawing/2014/main" id="{C55A2BD7-37D4-90D9-F4FB-108B968251A1}"/>
              </a:ext>
            </a:extLst>
          </p:cNvPr>
          <p:cNvSpPr/>
          <p:nvPr/>
        </p:nvSpPr>
        <p:spPr>
          <a:xfrm>
            <a:off x="4099051" y="1388789"/>
            <a:ext cx="3195313" cy="4345104"/>
          </a:xfrm>
          <a:prstGeom prst="round1Rect">
            <a:avLst>
              <a:gd name="adj" fmla="val 1820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ángulo: una sola esquina redondeada 15">
            <a:extLst>
              <a:ext uri="{FF2B5EF4-FFF2-40B4-BE49-F238E27FC236}">
                <a16:creationId xmlns:a16="http://schemas.microsoft.com/office/drawing/2014/main" id="{41A68777-5ABE-5DCB-5124-13214A57C0DB}"/>
              </a:ext>
            </a:extLst>
          </p:cNvPr>
          <p:cNvSpPr/>
          <p:nvPr/>
        </p:nvSpPr>
        <p:spPr>
          <a:xfrm>
            <a:off x="4229679" y="1495546"/>
            <a:ext cx="3064685" cy="4238347"/>
          </a:xfrm>
          <a:prstGeom prst="round1Rect">
            <a:avLst>
              <a:gd name="adj" fmla="val 1820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Rectángulo: una sola esquina redondeada 16">
            <a:extLst>
              <a:ext uri="{FF2B5EF4-FFF2-40B4-BE49-F238E27FC236}">
                <a16:creationId xmlns:a16="http://schemas.microsoft.com/office/drawing/2014/main" id="{C12F8B51-2683-26F7-2517-2BC8680479A9}"/>
              </a:ext>
            </a:extLst>
          </p:cNvPr>
          <p:cNvSpPr/>
          <p:nvPr/>
        </p:nvSpPr>
        <p:spPr>
          <a:xfrm>
            <a:off x="7941258" y="1388789"/>
            <a:ext cx="3195313" cy="4345104"/>
          </a:xfrm>
          <a:prstGeom prst="round1Rect">
            <a:avLst>
              <a:gd name="adj" fmla="val 1820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Rectángulo: una sola esquina redondeada 17">
            <a:extLst>
              <a:ext uri="{FF2B5EF4-FFF2-40B4-BE49-F238E27FC236}">
                <a16:creationId xmlns:a16="http://schemas.microsoft.com/office/drawing/2014/main" id="{BD655E98-C970-45EE-9ED9-0276C1BF8711}"/>
              </a:ext>
            </a:extLst>
          </p:cNvPr>
          <p:cNvSpPr/>
          <p:nvPr/>
        </p:nvSpPr>
        <p:spPr>
          <a:xfrm>
            <a:off x="8071886" y="1495546"/>
            <a:ext cx="3064685" cy="4238347"/>
          </a:xfrm>
          <a:prstGeom prst="round1Rect">
            <a:avLst>
              <a:gd name="adj" fmla="val 1820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3763176" y="189389"/>
            <a:ext cx="452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13677B"/>
                </a:solidFill>
                <a:latin typeface="+mj-lt"/>
              </a:rPr>
              <a:t>Instrumentos comunes</a:t>
            </a:r>
            <a:endParaRPr lang="es-ES" sz="2800" b="1" dirty="0">
              <a:solidFill>
                <a:srgbClr val="13677B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2040" t="24913" r="43158" b="46667"/>
          <a:stretch/>
        </p:blipFill>
        <p:spPr>
          <a:xfrm>
            <a:off x="1196196" y="1612225"/>
            <a:ext cx="1804737" cy="1949116"/>
          </a:xfrm>
          <a:prstGeom prst="rect">
            <a:avLst/>
          </a:prstGeom>
          <a:noFill/>
        </p:spPr>
      </p:pic>
      <p:sp>
        <p:nvSpPr>
          <p:cNvPr id="12" name="Rectángulo 11"/>
          <p:cNvSpPr/>
          <p:nvPr/>
        </p:nvSpPr>
        <p:spPr>
          <a:xfrm>
            <a:off x="359719" y="3950241"/>
            <a:ext cx="32989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262" algn="ctr">
              <a:lnSpc>
                <a:spcPct val="90000"/>
              </a:lnSpc>
              <a:spcBef>
                <a:spcPts val="1067"/>
              </a:spcBef>
              <a:buClr>
                <a:srgbClr val="FFFFFF"/>
              </a:buClr>
              <a:buSzPts val="1400"/>
            </a:pPr>
            <a:r>
              <a:rPr lang="es-ES" sz="2400" dirty="0">
                <a:latin typeface="Calibri" panose="020F0502020204030204" pitchFamily="34" charset="0"/>
                <a:ea typeface="Work Sans"/>
                <a:cs typeface="Calibri" panose="020F0502020204030204" pitchFamily="34" charset="0"/>
              </a:rPr>
              <a:t>Marco normativo con reglas y sanciones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1447" t="24210" r="42566" b="47018"/>
          <a:stretch/>
        </p:blipFill>
        <p:spPr>
          <a:xfrm>
            <a:off x="4812221" y="1627349"/>
            <a:ext cx="1949117" cy="197317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995484" y="3951966"/>
            <a:ext cx="329888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262" algn="ctr">
              <a:lnSpc>
                <a:spcPct val="90000"/>
              </a:lnSpc>
              <a:spcBef>
                <a:spcPts val="1067"/>
              </a:spcBef>
              <a:buClr>
                <a:srgbClr val="FFFFFF"/>
              </a:buClr>
              <a:buSzPts val="1400"/>
            </a:pPr>
            <a:r>
              <a:rPr lang="es-CO" sz="2400" dirty="0">
                <a:latin typeface="Calibri" panose="020F0502020204030204" pitchFamily="34" charset="0"/>
                <a:ea typeface="Work Sans"/>
                <a:cs typeface="Calibri" panose="020F0502020204030204" pitchFamily="34" charset="0"/>
              </a:rPr>
              <a:t>Política de Integridad y Código de Buen Gobierno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1250" t="24210" r="41579" b="46316"/>
          <a:stretch/>
        </p:blipFill>
        <p:spPr>
          <a:xfrm>
            <a:off x="8769990" y="1557923"/>
            <a:ext cx="2093495" cy="202130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841509" y="3878149"/>
            <a:ext cx="33948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262" algn="ctr">
              <a:lnSpc>
                <a:spcPct val="90000"/>
              </a:lnSpc>
              <a:spcBef>
                <a:spcPts val="1067"/>
              </a:spcBef>
              <a:buClr>
                <a:srgbClr val="FFFFFF"/>
              </a:buClr>
              <a:buSzPts val="1400"/>
            </a:pPr>
            <a:r>
              <a:rPr lang="es-CO" sz="2400" dirty="0">
                <a:latin typeface="Calibri" panose="020F0502020204030204" pitchFamily="34" charset="0"/>
                <a:ea typeface="Work Sans"/>
                <a:cs typeface="Calibri" panose="020F0502020204030204" pitchFamily="34" charset="0"/>
              </a:rPr>
              <a:t>Prevención y manejo de Conflictos de Interés, Fraude, Opacidad, Corrupción y Soborno</a:t>
            </a:r>
          </a:p>
        </p:txBody>
      </p:sp>
    </p:spTree>
    <p:extLst>
      <p:ext uri="{BB962C8B-B14F-4D97-AF65-F5344CB8AC3E}">
        <p14:creationId xmlns:p14="http://schemas.microsoft.com/office/powerpoint/2010/main" val="113914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/>
          <p:cNvCxnSpPr/>
          <p:nvPr/>
        </p:nvCxnSpPr>
        <p:spPr>
          <a:xfrm flipV="1">
            <a:off x="3404020" y="662474"/>
            <a:ext cx="823565" cy="826052"/>
          </a:xfrm>
          <a:prstGeom prst="line">
            <a:avLst/>
          </a:prstGeom>
          <a:ln w="254000">
            <a:solidFill>
              <a:srgbClr val="EB9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181586" y="603678"/>
            <a:ext cx="5828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_tradnl" sz="4400" b="1" u="sng" kern="0" dirty="0">
                <a:solidFill>
                  <a:srgbClr val="333733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Código de Integridad</a:t>
            </a:r>
            <a:endParaRPr lang="es-ES_tradnl" sz="4400" b="1" kern="0" dirty="0">
              <a:solidFill>
                <a:srgbClr val="333733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32" name="Imagen 3" descr="2017_08_11-Gifintegridad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una sola esquina redondeada 1">
            <a:extLst>
              <a:ext uri="{FF2B5EF4-FFF2-40B4-BE49-F238E27FC236}">
                <a16:creationId xmlns:a16="http://schemas.microsoft.com/office/drawing/2014/main" id="{3148DC70-8376-6E12-DD1B-C2BE4F972C09}"/>
              </a:ext>
            </a:extLst>
          </p:cNvPr>
          <p:cNvSpPr/>
          <p:nvPr/>
        </p:nvSpPr>
        <p:spPr>
          <a:xfrm>
            <a:off x="226422" y="1061708"/>
            <a:ext cx="11199223" cy="4720783"/>
          </a:xfrm>
          <a:prstGeom prst="round1Rect">
            <a:avLst>
              <a:gd name="adj" fmla="val 1820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: una sola esquina redondeada 2">
            <a:extLst>
              <a:ext uri="{FF2B5EF4-FFF2-40B4-BE49-F238E27FC236}">
                <a16:creationId xmlns:a16="http://schemas.microsoft.com/office/drawing/2014/main" id="{35A1210B-06BE-9251-B2BB-F89A0199B924}"/>
              </a:ext>
            </a:extLst>
          </p:cNvPr>
          <p:cNvSpPr/>
          <p:nvPr/>
        </p:nvSpPr>
        <p:spPr>
          <a:xfrm>
            <a:off x="4127862" y="1201783"/>
            <a:ext cx="7158446" cy="4580708"/>
          </a:xfrm>
          <a:prstGeom prst="round1Rect">
            <a:avLst>
              <a:gd name="adj" fmla="val 1820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8C9807-290D-6D9E-DCD5-9536251997C7}"/>
              </a:ext>
            </a:extLst>
          </p:cNvPr>
          <p:cNvSpPr txBox="1"/>
          <p:nvPr/>
        </p:nvSpPr>
        <p:spPr>
          <a:xfrm>
            <a:off x="226422" y="1605842"/>
            <a:ext cx="3792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Alguna vez se han preguntado, </a:t>
            </a:r>
            <a:r>
              <a:rPr lang="es-ES_tradnl" sz="4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CO" sz="4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Cuál </a:t>
            </a:r>
            <a:r>
              <a:rPr lang="es-ES" sz="4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el valor de</a:t>
            </a:r>
            <a:r>
              <a:rPr lang="es-ES_tradnl" sz="4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 servidor público?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ADC00B-BE9B-D7AA-3757-F414938EAAAA}"/>
              </a:ext>
            </a:extLst>
          </p:cNvPr>
          <p:cNvSpPr txBox="1"/>
          <p:nvPr/>
        </p:nvSpPr>
        <p:spPr>
          <a:xfrm>
            <a:off x="4247605" y="1291534"/>
            <a:ext cx="69189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 servidor público no es cualquier labor. Implica </a:t>
            </a:r>
          </a:p>
          <a:p>
            <a:pPr algn="just"/>
            <a:r>
              <a:rPr lang="es-ES_tradnl" sz="4000" dirty="0">
                <a:solidFill>
                  <a:srgbClr val="FF7D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comportamiento especial</a:t>
            </a:r>
            <a:r>
              <a:rPr lang="es-ES_tradnl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es-ES_tradnl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deber ser particular</a:t>
            </a:r>
            <a:r>
              <a:rPr lang="es-ES_tradnl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manera específica de actuar bajo el sentido de la ética de lo público. </a:t>
            </a:r>
          </a:p>
        </p:txBody>
      </p:sp>
    </p:spTree>
    <p:extLst>
      <p:ext uri="{BB962C8B-B14F-4D97-AF65-F5344CB8AC3E}">
        <p14:creationId xmlns:p14="http://schemas.microsoft.com/office/powerpoint/2010/main" val="411731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una sola esquina redondeada 2">
            <a:extLst>
              <a:ext uri="{FF2B5EF4-FFF2-40B4-BE49-F238E27FC236}">
                <a16:creationId xmlns:a16="http://schemas.microsoft.com/office/drawing/2014/main" id="{11A4A017-31AB-FDA3-726B-253DDCA2B448}"/>
              </a:ext>
            </a:extLst>
          </p:cNvPr>
          <p:cNvSpPr/>
          <p:nvPr/>
        </p:nvSpPr>
        <p:spPr>
          <a:xfrm>
            <a:off x="226422" y="1061708"/>
            <a:ext cx="11199223" cy="4720783"/>
          </a:xfrm>
          <a:prstGeom prst="round1Rect">
            <a:avLst>
              <a:gd name="adj" fmla="val 18208"/>
            </a:avLst>
          </a:prstGeom>
          <a:solidFill>
            <a:srgbClr val="1B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id="{397D6CA8-0584-B22A-1406-CAC00B2CD3EC}"/>
              </a:ext>
            </a:extLst>
          </p:cNvPr>
          <p:cNvSpPr/>
          <p:nvPr/>
        </p:nvSpPr>
        <p:spPr>
          <a:xfrm>
            <a:off x="4641669" y="1201783"/>
            <a:ext cx="6644639" cy="4580708"/>
          </a:xfrm>
          <a:prstGeom prst="round1Rect">
            <a:avLst>
              <a:gd name="adj" fmla="val 1820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03D695-CE4D-B326-6C28-D3AC88E12E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2108" y="1880138"/>
            <a:ext cx="409956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_tradnl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SERVIDORES PÚBLICOS DEBEMOS SER ACTORES ACTIVOS EN LA LUCHA CONTRA LA CORRUPCIÓN</a:t>
            </a:r>
            <a:r>
              <a:rPr lang="es-ES_tradnl" sz="36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9A7B83-94B0-8029-5F5C-3C1893DFEAA7}"/>
              </a:ext>
            </a:extLst>
          </p:cNvPr>
          <p:cNvSpPr txBox="1"/>
          <p:nvPr/>
        </p:nvSpPr>
        <p:spPr>
          <a:xfrm>
            <a:off x="4781006" y="1498665"/>
            <a:ext cx="66446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200" dirty="0">
                <a:latin typeface="Calibri" panose="020F0502020204030204" pitchFamily="34" charset="0"/>
                <a:cs typeface="Calibri" panose="020F0502020204030204" pitchFamily="34" charset="0"/>
              </a:rPr>
              <a:t>Asumiendo comportamientos orientados a los </a:t>
            </a:r>
            <a:r>
              <a:rPr lang="es-ES_tradnl" sz="4200" dirty="0">
                <a:solidFill>
                  <a:srgbClr val="FF7D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del Servicio Público</a:t>
            </a:r>
            <a:r>
              <a:rPr lang="es-ES_tradnl" sz="42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_tradnl" sz="4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Ética de lo Público</a:t>
            </a:r>
            <a:r>
              <a:rPr lang="es-ES_tradnl" sz="4200" dirty="0">
                <a:latin typeface="Calibri" panose="020F0502020204030204" pitchFamily="34" charset="0"/>
                <a:cs typeface="Calibri" panose="020F0502020204030204" pitchFamily="34" charset="0"/>
              </a:rPr>
              <a:t> hacemos un valioso aporte. </a:t>
            </a:r>
            <a:endParaRPr lang="es-CO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306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Personalizad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b"/>
      <a:lstStyle>
        <a:defPPr algn="l">
          <a:defRPr sz="5000" b="1" i="0" u="none" strike="noStrike" cap="none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"/>
            <a:ea typeface="Arial Rounded"/>
            <a:cs typeface="Arial Rounded"/>
            <a:sym typeface="Arial Round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31075</TotalTime>
  <Words>1129</Words>
  <Application>Microsoft Office PowerPoint</Application>
  <PresentationFormat>Panorámica</PresentationFormat>
  <Paragraphs>102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Arial Rounded MT Bold</vt:lpstr>
      <vt:lpstr>Calibri</vt:lpstr>
      <vt:lpstr>Calibri Light</vt:lpstr>
      <vt:lpstr>Liberation Serif</vt:lpstr>
      <vt:lpstr>Wingdings</vt:lpstr>
      <vt:lpstr>Work Sans</vt:lpstr>
      <vt:lpstr>Work Sans Light</vt:lpstr>
      <vt:lpstr>Work Sans SemiBold</vt:lpstr>
      <vt:lpstr>Custom Design</vt:lpstr>
      <vt:lpstr>1_Diseño personalizado</vt:lpstr>
      <vt:lpstr>5_Diseño personalizado</vt:lpstr>
      <vt:lpstr>Presidencia de Colomba</vt:lpstr>
      <vt:lpstr>Presentación de PowerPoint</vt:lpstr>
      <vt:lpstr>CÓDIGO DE BUEN GOBIERNO CORPORATIVO </vt:lpstr>
      <vt:lpstr>NORMATIVIDAD APLICABLE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VALORES </vt:lpstr>
      <vt:lpstr>PRINCIPIOS </vt:lpstr>
      <vt:lpstr>Presentación de PowerPoint</vt:lpstr>
      <vt:lpstr>COMPROMISOS DE BUEN GOBIERNO PARA LA ADMINISTRACIÓN DE LA ENTIDAD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Martin</dc:creator>
  <cp:lastModifiedBy>2824</cp:lastModifiedBy>
  <cp:revision>599</cp:revision>
  <cp:lastPrinted>2022-05-19T23:43:18Z</cp:lastPrinted>
  <dcterms:created xsi:type="dcterms:W3CDTF">2021-10-06T16:13:56Z</dcterms:created>
  <dcterms:modified xsi:type="dcterms:W3CDTF">2022-09-25T15:35:46Z</dcterms:modified>
</cp:coreProperties>
</file>