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fBQjpNC8LHskUI/UcpFsjDdjK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20236E-EFAE-4DAC-B07E-F10F75481FEF}">
  <a:tblStyle styleId="{2A20236E-EFAE-4DAC-B07E-F10F75481FE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899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63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20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78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0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736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61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55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9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41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45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4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9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49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52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6" name="Google Shape;276;p53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53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3" name="Google Shape;283;p54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5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9" name="Google Shape;289;p55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4" y="250"/>
            <a:ext cx="9143111" cy="5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32" y="1143"/>
            <a:ext cx="9139936" cy="51412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7" y="572"/>
            <a:ext cx="9141966" cy="51423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4" y="250"/>
            <a:ext cx="9143111" cy="5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471" y="0"/>
            <a:ext cx="9169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"/>
          <p:cNvSpPr/>
          <p:nvPr/>
        </p:nvSpPr>
        <p:spPr>
          <a:xfrm>
            <a:off x="2966483" y="641207"/>
            <a:ext cx="2678537" cy="626346"/>
          </a:xfrm>
          <a:prstGeom prst="rect">
            <a:avLst/>
          </a:prstGeom>
          <a:solidFill>
            <a:srgbClr val="049D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"/>
          <p:cNvSpPr txBox="1"/>
          <p:nvPr/>
        </p:nvSpPr>
        <p:spPr>
          <a:xfrm>
            <a:off x="3031800" y="594555"/>
            <a:ext cx="3947500" cy="6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s-CO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Indicadores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s-CO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Redes Sociales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337" y="3583172"/>
            <a:ext cx="780965" cy="16693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5" name="Google Shape;305;p2"/>
          <p:cNvPicPr preferRelativeResize="0"/>
          <p:nvPr/>
        </p:nvPicPr>
        <p:blipFill rotWithShape="1">
          <a:blip r:embed="rId4">
            <a:alphaModFix/>
          </a:blip>
          <a:srcRect l="24849" t="15816" r="48082" b="55195"/>
          <a:stretch/>
        </p:blipFill>
        <p:spPr>
          <a:xfrm>
            <a:off x="344607" y="863591"/>
            <a:ext cx="2089075" cy="125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"/>
          <p:cNvPicPr preferRelativeResize="0"/>
          <p:nvPr/>
        </p:nvPicPr>
        <p:blipFill rotWithShape="1">
          <a:blip r:embed="rId4">
            <a:alphaModFix/>
          </a:blip>
          <a:srcRect l="52966" t="12873" r="24940" b="32516"/>
          <a:stretch/>
        </p:blipFill>
        <p:spPr>
          <a:xfrm>
            <a:off x="372368" y="2203362"/>
            <a:ext cx="2139812" cy="236394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"/>
          <p:cNvSpPr txBox="1"/>
          <p:nvPr/>
        </p:nvSpPr>
        <p:spPr>
          <a:xfrm>
            <a:off x="1072713" y="91108"/>
            <a:ext cx="6169441" cy="6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lang="es-CO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"/>
          <p:cNvSpPr txBox="1"/>
          <p:nvPr/>
        </p:nvSpPr>
        <p:spPr>
          <a:xfrm>
            <a:off x="2731156" y="863590"/>
            <a:ext cx="5554427" cy="320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5637 de Alcance: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alcance corresponde al número de usuarios que han visualizado la publicación.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Interacciones: </a:t>
            </a:r>
            <a:r>
              <a:rPr lang="es-CO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Corresponden al número de veces que los usuarios realizaron una acción con la publicación: le dieron “me gusta”, hicieron un comentario o compartieron el contenido.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270 espectadores </a:t>
            </a:r>
            <a:r>
              <a:rPr lang="es-CO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conectaron a la transmisión en vivo a través de Facebook.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respuestas negativas: 3 personas optaron por ocultar la publicación y 6 ocultaron todas las publicaciones de la Subred Sur.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337" y="3583172"/>
            <a:ext cx="780965" cy="16693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4" name="Google Shape;314;p3"/>
          <p:cNvPicPr preferRelativeResize="0"/>
          <p:nvPr/>
        </p:nvPicPr>
        <p:blipFill rotWithShape="1">
          <a:blip r:embed="rId4">
            <a:alphaModFix/>
          </a:blip>
          <a:srcRect l="24849" t="15816" r="48082" b="13201"/>
          <a:stretch/>
        </p:blipFill>
        <p:spPr>
          <a:xfrm>
            <a:off x="421212" y="717454"/>
            <a:ext cx="2353886" cy="347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 l="52966" t="12872" r="24940" b="16188"/>
          <a:stretch/>
        </p:blipFill>
        <p:spPr>
          <a:xfrm>
            <a:off x="3211033" y="717454"/>
            <a:ext cx="1892803" cy="34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 l="68267" t="22346" r="2150" b="26322"/>
          <a:stretch/>
        </p:blipFill>
        <p:spPr>
          <a:xfrm>
            <a:off x="5358809" y="717455"/>
            <a:ext cx="2654202" cy="258927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"/>
          <p:cNvSpPr txBox="1"/>
          <p:nvPr/>
        </p:nvSpPr>
        <p:spPr>
          <a:xfrm>
            <a:off x="1072713" y="91108"/>
            <a:ext cx="6169441" cy="6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lang="es-CO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"/>
          <p:cNvSpPr txBox="1"/>
          <p:nvPr/>
        </p:nvSpPr>
        <p:spPr>
          <a:xfrm>
            <a:off x="1072713" y="91108"/>
            <a:ext cx="6169441" cy="6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lang="es-CO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Twitter</a:t>
            </a:r>
            <a:endParaRPr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4"/>
          <p:cNvPicPr preferRelativeResize="0"/>
          <p:nvPr/>
        </p:nvPicPr>
        <p:blipFill rotWithShape="1">
          <a:blip r:embed="rId3">
            <a:alphaModFix/>
          </a:blip>
          <a:srcRect l="23139" t="18796" r="33256" b="34669"/>
          <a:stretch/>
        </p:blipFill>
        <p:spPr>
          <a:xfrm>
            <a:off x="191193" y="558195"/>
            <a:ext cx="3090494" cy="185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"/>
          <p:cNvPicPr preferRelativeResize="0"/>
          <p:nvPr/>
        </p:nvPicPr>
        <p:blipFill rotWithShape="1">
          <a:blip r:embed="rId4">
            <a:alphaModFix/>
          </a:blip>
          <a:srcRect l="43734" t="30030" r="5754" b="40174"/>
          <a:stretch/>
        </p:blipFill>
        <p:spPr>
          <a:xfrm>
            <a:off x="4229284" y="2904862"/>
            <a:ext cx="3088421" cy="102426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"/>
          <p:cNvSpPr txBox="1"/>
          <p:nvPr/>
        </p:nvSpPr>
        <p:spPr>
          <a:xfrm>
            <a:off x="3456909" y="717454"/>
            <a:ext cx="477065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2807 impresiones, 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decir, 2807 veces las personas vieron el </a:t>
            </a:r>
            <a:r>
              <a:rPr lang="es-CO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Interacciones: 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Corresponden al número de veces que las personas realizaron una acción con la publicación: le dieron “me gusta”, hicieron un comentario o compartieron el contenido.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 espectadores 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conectaron a la transmisión en vivo a través de </a:t>
            </a:r>
            <a:r>
              <a:rPr lang="es-CO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4"/>
          <p:cNvPicPr preferRelativeResize="0"/>
          <p:nvPr/>
        </p:nvPicPr>
        <p:blipFill rotWithShape="1">
          <a:blip r:embed="rId5">
            <a:alphaModFix/>
          </a:blip>
          <a:srcRect l="28488" t="21691" r="29302" b="16675"/>
          <a:stretch/>
        </p:blipFill>
        <p:spPr>
          <a:xfrm>
            <a:off x="485383" y="2552007"/>
            <a:ext cx="2642861" cy="2169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"/>
          <p:cNvSpPr txBox="1"/>
          <p:nvPr/>
        </p:nvSpPr>
        <p:spPr>
          <a:xfrm>
            <a:off x="1072713" y="91108"/>
            <a:ext cx="6169441" cy="6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lang="es-CO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5"/>
          <p:cNvPicPr preferRelativeResize="0"/>
          <p:nvPr/>
        </p:nvPicPr>
        <p:blipFill rotWithShape="1">
          <a:blip r:embed="rId3">
            <a:alphaModFix/>
          </a:blip>
          <a:srcRect t="24587" r="81625" b="27443"/>
          <a:stretch/>
        </p:blipFill>
        <p:spPr>
          <a:xfrm>
            <a:off x="352898" y="938933"/>
            <a:ext cx="2224991" cy="326563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"/>
          <p:cNvSpPr txBox="1"/>
          <p:nvPr/>
        </p:nvSpPr>
        <p:spPr>
          <a:xfrm>
            <a:off x="2787142" y="1177918"/>
            <a:ext cx="4770656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 espectadores 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conectaron simultáneamente a la transmisión por YouTube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390 visualizaciones de la publicación, 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han realizado después del en vivo.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 interacciones, 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corresponden al número de me gusta, comentarios y clics en la publicación de YouTube.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"/>
          <p:cNvSpPr txBox="1"/>
          <p:nvPr/>
        </p:nvSpPr>
        <p:spPr>
          <a:xfrm>
            <a:off x="1072713" y="91108"/>
            <a:ext cx="6169441" cy="6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lang="es-CO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0772" y="663074"/>
            <a:ext cx="3550515" cy="175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"/>
          <p:cNvPicPr preferRelativeResize="0"/>
          <p:nvPr/>
        </p:nvPicPr>
        <p:blipFill rotWithShape="1">
          <a:blip r:embed="rId4">
            <a:alphaModFix/>
          </a:blip>
          <a:srcRect t="12385" r="50000" b="31773"/>
          <a:stretch/>
        </p:blipFill>
        <p:spPr>
          <a:xfrm>
            <a:off x="329609" y="495426"/>
            <a:ext cx="3327990" cy="208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"/>
          <p:cNvPicPr preferRelativeResize="0"/>
          <p:nvPr/>
        </p:nvPicPr>
        <p:blipFill rotWithShape="1">
          <a:blip r:embed="rId5">
            <a:alphaModFix/>
          </a:blip>
          <a:srcRect t="24588" r="23837" b="25776"/>
          <a:stretch/>
        </p:blipFill>
        <p:spPr>
          <a:xfrm>
            <a:off x="2408274" y="2585094"/>
            <a:ext cx="4327451" cy="158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Google Shape;346;p7"/>
          <p:cNvGraphicFramePr/>
          <p:nvPr/>
        </p:nvGraphicFramePr>
        <p:xfrm>
          <a:off x="4478693" y="1285644"/>
          <a:ext cx="3666900" cy="1975225"/>
        </p:xfrm>
        <a:graphic>
          <a:graphicData uri="http://schemas.openxmlformats.org/drawingml/2006/table">
            <a:tbl>
              <a:tblPr firstRow="1" firstCol="1" bandRow="1">
                <a:noFill/>
                <a:tableStyleId>{2A20236E-EFAE-4DAC-B07E-F10F75481FEF}</a:tableStyleId>
              </a:tblPr>
              <a:tblGrid>
                <a:gridCol w="916725"/>
                <a:gridCol w="1069300"/>
                <a:gridCol w="831800"/>
                <a:gridCol w="849075"/>
              </a:tblGrid>
              <a:tr h="61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 u="none" strike="noStrike" cap="none" dirty="0"/>
                        <a:t>Red Social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 u="none" strike="noStrike" cap="none"/>
                        <a:t>Número de espectadores en vivo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 u="none" strike="noStrike" cap="none"/>
                        <a:t>Alcance de la Publicación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 u="none" strike="noStrike" cap="none"/>
                        <a:t>Me gusta, comentarios y compartidos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31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 u="none" strike="noStrike" cap="none"/>
                        <a:t>Facebook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270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5637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1131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1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Twitter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196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2807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31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4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You tube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69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390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54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1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Total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535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8834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/>
                        <a:t>1216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47" name="Google Shape;347;p7"/>
          <p:cNvSpPr txBox="1"/>
          <p:nvPr/>
        </p:nvSpPr>
        <p:spPr>
          <a:xfrm>
            <a:off x="1013886" y="224016"/>
            <a:ext cx="6169441" cy="62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</a:pPr>
            <a:r>
              <a:rPr lang="es-CO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Análisis:</a:t>
            </a:r>
            <a:endParaRPr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0" y="1278870"/>
            <a:ext cx="4313453" cy="27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conclusión, la transmisión de la Rendición de Cuentas a través de la redes sociales arrojó resultados muy buenos, en términos de audiencia e interacciones.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transmisión se realizó en directo, simultáneamente por las redes Facebook, </a:t>
            </a:r>
            <a:r>
              <a:rPr lang="es-CO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YouTube. La red que alcanzó un mayor número de espectadores fue Facebook, seguida por </a:t>
            </a:r>
            <a:r>
              <a:rPr lang="es-CO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YouTube.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total, a la transmisión se conectaron 535 personas durante el directo, las cuales interactuaron 1216 veces con a publicación y 8.834 fueron las veces que las personas visualizaron las diferentes publicaciones.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Presentación en pantalla (16:9)</PresentationFormat>
  <Paragraphs>52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Tema de Office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Tavera Riveros, Bryan Rober</dc:creator>
  <cp:lastModifiedBy>AD1GR102</cp:lastModifiedBy>
  <cp:revision>1</cp:revision>
  <dcterms:created xsi:type="dcterms:W3CDTF">2020-01-15T19:55:08Z</dcterms:created>
  <dcterms:modified xsi:type="dcterms:W3CDTF">2021-05-18T18:07:05Z</dcterms:modified>
</cp:coreProperties>
</file>