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sldIdLst>
    <p:sldId id="256" r:id="rId2"/>
  </p:sldIdLst>
  <p:sldSz cx="3671888" cy="6480175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Arial Rounded MT Bold" panose="020F0704030504030204" pitchFamily="34" charset="0"/>
      <p:regular r:id="rId7"/>
    </p:embeddedFont>
    <p:embeddedFont>
      <p:font typeface="Calibri Light" panose="020F0302020204030204" pitchFamily="34" charset="0"/>
      <p:regular r:id="rId8"/>
      <p:italic r:id="rId9"/>
    </p:embeddedFont>
  </p:embeddedFontLst>
  <p:defaultTextStyle>
    <a:defPPr>
      <a:defRPr lang="es-CO"/>
    </a:defPPr>
    <a:lvl1pPr marL="0" algn="l" defTabSz="487284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1pPr>
    <a:lvl2pPr marL="243642" algn="l" defTabSz="487284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2pPr>
    <a:lvl3pPr marL="487284" algn="l" defTabSz="487284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3pPr>
    <a:lvl4pPr marL="730926" algn="l" defTabSz="487284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4pPr>
    <a:lvl5pPr marL="974568" algn="l" defTabSz="487284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5pPr>
    <a:lvl6pPr marL="1218209" algn="l" defTabSz="487284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6pPr>
    <a:lvl7pPr marL="1461851" algn="l" defTabSz="487284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7pPr>
    <a:lvl8pPr marL="1705493" algn="l" defTabSz="487284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8pPr>
    <a:lvl9pPr marL="1949135" algn="l" defTabSz="487284" rtl="0" eaLnBrk="1" latinLnBrk="0" hangingPunct="1">
      <a:defRPr sz="95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96B0"/>
    <a:srgbClr val="FFFFFF"/>
    <a:srgbClr val="003C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136" autoAdjust="0"/>
    <p:restoredTop sz="94660"/>
  </p:normalViewPr>
  <p:slideViewPr>
    <p:cSldViewPr snapToGrid="0">
      <p:cViewPr varScale="1">
        <p:scale>
          <a:sx n="73" d="100"/>
          <a:sy n="73" d="100"/>
        </p:scale>
        <p:origin x="254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8341" y="1237531"/>
            <a:ext cx="3121105" cy="2256061"/>
          </a:xfrm>
        </p:spPr>
        <p:txBody>
          <a:bodyPr anchor="b"/>
          <a:lstStyle>
            <a:lvl1pPr algn="ctr">
              <a:defRPr sz="241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8986" y="3403592"/>
            <a:ext cx="2753916" cy="1564542"/>
          </a:xfrm>
        </p:spPr>
        <p:txBody>
          <a:bodyPr/>
          <a:lstStyle>
            <a:lvl1pPr marL="0" indent="0" algn="ctr">
              <a:buNone/>
              <a:defRPr sz="964"/>
            </a:lvl1pPr>
            <a:lvl2pPr marL="183612" indent="0" algn="ctr">
              <a:buNone/>
              <a:defRPr sz="803"/>
            </a:lvl2pPr>
            <a:lvl3pPr marL="367223" indent="0" algn="ctr">
              <a:buNone/>
              <a:defRPr sz="723"/>
            </a:lvl3pPr>
            <a:lvl4pPr marL="550835" indent="0" algn="ctr">
              <a:buNone/>
              <a:defRPr sz="643"/>
            </a:lvl4pPr>
            <a:lvl5pPr marL="734446" indent="0" algn="ctr">
              <a:buNone/>
              <a:defRPr sz="643"/>
            </a:lvl5pPr>
            <a:lvl6pPr marL="918058" indent="0" algn="ctr">
              <a:buNone/>
              <a:defRPr sz="643"/>
            </a:lvl6pPr>
            <a:lvl7pPr marL="1101669" indent="0" algn="ctr">
              <a:buNone/>
              <a:defRPr sz="643"/>
            </a:lvl7pPr>
            <a:lvl8pPr marL="1285281" indent="0" algn="ctr">
              <a:buNone/>
              <a:defRPr sz="643"/>
            </a:lvl8pPr>
            <a:lvl9pPr marL="1468892" indent="0" algn="ctr">
              <a:buNone/>
              <a:defRPr sz="643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484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209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695" y="345009"/>
            <a:ext cx="791751" cy="549164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42" y="345009"/>
            <a:ext cx="2329354" cy="549164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9017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47810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30" y="1615546"/>
            <a:ext cx="3167003" cy="2695572"/>
          </a:xfrm>
        </p:spPr>
        <p:txBody>
          <a:bodyPr anchor="b"/>
          <a:lstStyle>
            <a:lvl1pPr>
              <a:defRPr sz="241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30" y="4336619"/>
            <a:ext cx="3167003" cy="1417538"/>
          </a:xfrm>
        </p:spPr>
        <p:txBody>
          <a:bodyPr/>
          <a:lstStyle>
            <a:lvl1pPr marL="0" indent="0">
              <a:buNone/>
              <a:defRPr sz="964">
                <a:solidFill>
                  <a:schemeClr val="tx1"/>
                </a:solidFill>
              </a:defRPr>
            </a:lvl1pPr>
            <a:lvl2pPr marL="183612" indent="0">
              <a:buNone/>
              <a:defRPr sz="803">
                <a:solidFill>
                  <a:schemeClr val="tx1">
                    <a:tint val="75000"/>
                  </a:schemeClr>
                </a:solidFill>
              </a:defRPr>
            </a:lvl2pPr>
            <a:lvl3pPr marL="367223" indent="0">
              <a:buNone/>
              <a:defRPr sz="723">
                <a:solidFill>
                  <a:schemeClr val="tx1">
                    <a:tint val="75000"/>
                  </a:schemeClr>
                </a:solidFill>
              </a:defRPr>
            </a:lvl3pPr>
            <a:lvl4pPr marL="550835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4pPr>
            <a:lvl5pPr marL="734446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5pPr>
            <a:lvl6pPr marL="918058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6pPr>
            <a:lvl7pPr marL="1101669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7pPr>
            <a:lvl8pPr marL="1285281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8pPr>
            <a:lvl9pPr marL="1468892" indent="0">
              <a:buNone/>
              <a:defRPr sz="64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887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43" y="1725046"/>
            <a:ext cx="1560552" cy="41116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894" y="1725046"/>
            <a:ext cx="1560552" cy="4111612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2618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1" y="345011"/>
            <a:ext cx="3167003" cy="125253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21" y="1588543"/>
            <a:ext cx="1553380" cy="778521"/>
          </a:xfrm>
        </p:spPr>
        <p:txBody>
          <a:bodyPr anchor="b"/>
          <a:lstStyle>
            <a:lvl1pPr marL="0" indent="0">
              <a:buNone/>
              <a:defRPr sz="964" b="1"/>
            </a:lvl1pPr>
            <a:lvl2pPr marL="183612" indent="0">
              <a:buNone/>
              <a:defRPr sz="803" b="1"/>
            </a:lvl2pPr>
            <a:lvl3pPr marL="367223" indent="0">
              <a:buNone/>
              <a:defRPr sz="723" b="1"/>
            </a:lvl3pPr>
            <a:lvl4pPr marL="550835" indent="0">
              <a:buNone/>
              <a:defRPr sz="643" b="1"/>
            </a:lvl4pPr>
            <a:lvl5pPr marL="734446" indent="0">
              <a:buNone/>
              <a:defRPr sz="643" b="1"/>
            </a:lvl5pPr>
            <a:lvl6pPr marL="918058" indent="0">
              <a:buNone/>
              <a:defRPr sz="643" b="1"/>
            </a:lvl6pPr>
            <a:lvl7pPr marL="1101669" indent="0">
              <a:buNone/>
              <a:defRPr sz="643" b="1"/>
            </a:lvl7pPr>
            <a:lvl8pPr marL="1285281" indent="0">
              <a:buNone/>
              <a:defRPr sz="643" b="1"/>
            </a:lvl8pPr>
            <a:lvl9pPr marL="1468892" indent="0">
              <a:buNone/>
              <a:defRPr sz="64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21" y="2367064"/>
            <a:ext cx="1553380" cy="348159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893" y="1588543"/>
            <a:ext cx="1561031" cy="778521"/>
          </a:xfrm>
        </p:spPr>
        <p:txBody>
          <a:bodyPr anchor="b"/>
          <a:lstStyle>
            <a:lvl1pPr marL="0" indent="0">
              <a:buNone/>
              <a:defRPr sz="964" b="1"/>
            </a:lvl1pPr>
            <a:lvl2pPr marL="183612" indent="0">
              <a:buNone/>
              <a:defRPr sz="803" b="1"/>
            </a:lvl2pPr>
            <a:lvl3pPr marL="367223" indent="0">
              <a:buNone/>
              <a:defRPr sz="723" b="1"/>
            </a:lvl3pPr>
            <a:lvl4pPr marL="550835" indent="0">
              <a:buNone/>
              <a:defRPr sz="643" b="1"/>
            </a:lvl4pPr>
            <a:lvl5pPr marL="734446" indent="0">
              <a:buNone/>
              <a:defRPr sz="643" b="1"/>
            </a:lvl5pPr>
            <a:lvl6pPr marL="918058" indent="0">
              <a:buNone/>
              <a:defRPr sz="643" b="1"/>
            </a:lvl6pPr>
            <a:lvl7pPr marL="1101669" indent="0">
              <a:buNone/>
              <a:defRPr sz="643" b="1"/>
            </a:lvl7pPr>
            <a:lvl8pPr marL="1285281" indent="0">
              <a:buNone/>
              <a:defRPr sz="643" b="1"/>
            </a:lvl8pPr>
            <a:lvl9pPr marL="1468892" indent="0">
              <a:buNone/>
              <a:defRPr sz="643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893" y="2367064"/>
            <a:ext cx="1561031" cy="348159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56974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3533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8919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1" y="432012"/>
            <a:ext cx="1184279" cy="1512041"/>
          </a:xfrm>
        </p:spPr>
        <p:txBody>
          <a:bodyPr anchor="b"/>
          <a:lstStyle>
            <a:lvl1pPr>
              <a:defRPr sz="128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31" y="933027"/>
            <a:ext cx="1858893" cy="4605124"/>
          </a:xfrm>
        </p:spPr>
        <p:txBody>
          <a:bodyPr/>
          <a:lstStyle>
            <a:lvl1pPr>
              <a:defRPr sz="1285"/>
            </a:lvl1pPr>
            <a:lvl2pPr>
              <a:defRPr sz="1124"/>
            </a:lvl2pPr>
            <a:lvl3pPr>
              <a:defRPr sz="964"/>
            </a:lvl3pPr>
            <a:lvl4pPr>
              <a:defRPr sz="803"/>
            </a:lvl4pPr>
            <a:lvl5pPr>
              <a:defRPr sz="803"/>
            </a:lvl5pPr>
            <a:lvl6pPr>
              <a:defRPr sz="803"/>
            </a:lvl6pPr>
            <a:lvl7pPr>
              <a:defRPr sz="803"/>
            </a:lvl7pPr>
            <a:lvl8pPr>
              <a:defRPr sz="803"/>
            </a:lvl8pPr>
            <a:lvl9pPr>
              <a:defRPr sz="803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21" y="1944052"/>
            <a:ext cx="1184279" cy="3601598"/>
          </a:xfrm>
        </p:spPr>
        <p:txBody>
          <a:bodyPr/>
          <a:lstStyle>
            <a:lvl1pPr marL="0" indent="0">
              <a:buNone/>
              <a:defRPr sz="643"/>
            </a:lvl1pPr>
            <a:lvl2pPr marL="183612" indent="0">
              <a:buNone/>
              <a:defRPr sz="562"/>
            </a:lvl2pPr>
            <a:lvl3pPr marL="367223" indent="0">
              <a:buNone/>
              <a:defRPr sz="482"/>
            </a:lvl3pPr>
            <a:lvl4pPr marL="550835" indent="0">
              <a:buNone/>
              <a:defRPr sz="402"/>
            </a:lvl4pPr>
            <a:lvl5pPr marL="734446" indent="0">
              <a:buNone/>
              <a:defRPr sz="402"/>
            </a:lvl5pPr>
            <a:lvl6pPr marL="918058" indent="0">
              <a:buNone/>
              <a:defRPr sz="402"/>
            </a:lvl6pPr>
            <a:lvl7pPr marL="1101669" indent="0">
              <a:buNone/>
              <a:defRPr sz="402"/>
            </a:lvl7pPr>
            <a:lvl8pPr marL="1285281" indent="0">
              <a:buNone/>
              <a:defRPr sz="402"/>
            </a:lvl8pPr>
            <a:lvl9pPr marL="1468892" indent="0">
              <a:buNone/>
              <a:defRPr sz="4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4932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21" y="432012"/>
            <a:ext cx="1184279" cy="1512041"/>
          </a:xfrm>
        </p:spPr>
        <p:txBody>
          <a:bodyPr anchor="b"/>
          <a:lstStyle>
            <a:lvl1pPr>
              <a:defRPr sz="128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31" y="933027"/>
            <a:ext cx="1858893" cy="4605124"/>
          </a:xfrm>
        </p:spPr>
        <p:txBody>
          <a:bodyPr anchor="t"/>
          <a:lstStyle>
            <a:lvl1pPr marL="0" indent="0">
              <a:buNone/>
              <a:defRPr sz="1285"/>
            </a:lvl1pPr>
            <a:lvl2pPr marL="183612" indent="0">
              <a:buNone/>
              <a:defRPr sz="1124"/>
            </a:lvl2pPr>
            <a:lvl3pPr marL="367223" indent="0">
              <a:buNone/>
              <a:defRPr sz="964"/>
            </a:lvl3pPr>
            <a:lvl4pPr marL="550835" indent="0">
              <a:buNone/>
              <a:defRPr sz="803"/>
            </a:lvl4pPr>
            <a:lvl5pPr marL="734446" indent="0">
              <a:buNone/>
              <a:defRPr sz="803"/>
            </a:lvl5pPr>
            <a:lvl6pPr marL="918058" indent="0">
              <a:buNone/>
              <a:defRPr sz="803"/>
            </a:lvl6pPr>
            <a:lvl7pPr marL="1101669" indent="0">
              <a:buNone/>
              <a:defRPr sz="803"/>
            </a:lvl7pPr>
            <a:lvl8pPr marL="1285281" indent="0">
              <a:buNone/>
              <a:defRPr sz="803"/>
            </a:lvl8pPr>
            <a:lvl9pPr marL="1468892" indent="0">
              <a:buNone/>
              <a:defRPr sz="80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21" y="1944052"/>
            <a:ext cx="1184279" cy="3601598"/>
          </a:xfrm>
        </p:spPr>
        <p:txBody>
          <a:bodyPr/>
          <a:lstStyle>
            <a:lvl1pPr marL="0" indent="0">
              <a:buNone/>
              <a:defRPr sz="643"/>
            </a:lvl1pPr>
            <a:lvl2pPr marL="183612" indent="0">
              <a:buNone/>
              <a:defRPr sz="562"/>
            </a:lvl2pPr>
            <a:lvl3pPr marL="367223" indent="0">
              <a:buNone/>
              <a:defRPr sz="482"/>
            </a:lvl3pPr>
            <a:lvl4pPr marL="550835" indent="0">
              <a:buNone/>
              <a:defRPr sz="402"/>
            </a:lvl4pPr>
            <a:lvl5pPr marL="734446" indent="0">
              <a:buNone/>
              <a:defRPr sz="402"/>
            </a:lvl5pPr>
            <a:lvl6pPr marL="918058" indent="0">
              <a:buNone/>
              <a:defRPr sz="402"/>
            </a:lvl6pPr>
            <a:lvl7pPr marL="1101669" indent="0">
              <a:buNone/>
              <a:defRPr sz="402"/>
            </a:lvl7pPr>
            <a:lvl8pPr marL="1285281" indent="0">
              <a:buNone/>
              <a:defRPr sz="402"/>
            </a:lvl8pPr>
            <a:lvl9pPr marL="1468892" indent="0">
              <a:buNone/>
              <a:defRPr sz="402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1148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43" y="345011"/>
            <a:ext cx="3167003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43" y="1725046"/>
            <a:ext cx="3167003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42" y="6006164"/>
            <a:ext cx="82617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AA4A6-28A3-497E-9E4C-163C86D112C3}" type="datetimeFigureOut">
              <a:rPr lang="es-CO" smtClean="0"/>
              <a:t>16/05/2022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13" y="6006164"/>
            <a:ext cx="1239262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271" y="6006164"/>
            <a:ext cx="82617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D0F0D-FDBD-4583-965F-B4535C908E5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219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23" rtl="0" eaLnBrk="1" latinLnBrk="0" hangingPunct="1">
        <a:lnSpc>
          <a:spcPct val="90000"/>
        </a:lnSpc>
        <a:spcBef>
          <a:spcPct val="0"/>
        </a:spcBef>
        <a:buNone/>
        <a:defRPr sz="17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6" indent="-91806" algn="l" defTabSz="367223" rtl="0" eaLnBrk="1" latinLnBrk="0" hangingPunct="1">
        <a:lnSpc>
          <a:spcPct val="90000"/>
        </a:lnSpc>
        <a:spcBef>
          <a:spcPts val="402"/>
        </a:spcBef>
        <a:buFont typeface="Arial" panose="020B0604020202020204" pitchFamily="34" charset="0"/>
        <a:buChar char="•"/>
        <a:defRPr sz="1124" kern="1200">
          <a:solidFill>
            <a:schemeClr val="tx1"/>
          </a:solidFill>
          <a:latin typeface="+mn-lt"/>
          <a:ea typeface="+mn-ea"/>
          <a:cs typeface="+mn-cs"/>
        </a:defRPr>
      </a:lvl1pPr>
      <a:lvl2pPr marL="275417" indent="-91806" algn="l" defTabSz="367223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964" kern="1200">
          <a:solidFill>
            <a:schemeClr val="tx1"/>
          </a:solidFill>
          <a:latin typeface="+mn-lt"/>
          <a:ea typeface="+mn-ea"/>
          <a:cs typeface="+mn-cs"/>
        </a:defRPr>
      </a:lvl2pPr>
      <a:lvl3pPr marL="459029" indent="-91806" algn="l" defTabSz="367223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803" kern="1200">
          <a:solidFill>
            <a:schemeClr val="tx1"/>
          </a:solidFill>
          <a:latin typeface="+mn-lt"/>
          <a:ea typeface="+mn-ea"/>
          <a:cs typeface="+mn-cs"/>
        </a:defRPr>
      </a:lvl3pPr>
      <a:lvl4pPr marL="642640" indent="-91806" algn="l" defTabSz="367223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4pPr>
      <a:lvl5pPr marL="826252" indent="-91806" algn="l" defTabSz="367223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5pPr>
      <a:lvl6pPr marL="1009863" indent="-91806" algn="l" defTabSz="367223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6pPr>
      <a:lvl7pPr marL="1193475" indent="-91806" algn="l" defTabSz="367223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7pPr>
      <a:lvl8pPr marL="1377086" indent="-91806" algn="l" defTabSz="367223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8pPr>
      <a:lvl9pPr marL="1560698" indent="-91806" algn="l" defTabSz="367223" rtl="0" eaLnBrk="1" latinLnBrk="0" hangingPunct="1">
        <a:lnSpc>
          <a:spcPct val="90000"/>
        </a:lnSpc>
        <a:spcBef>
          <a:spcPts val="201"/>
        </a:spcBef>
        <a:buFont typeface="Arial" panose="020B0604020202020204" pitchFamily="34" charset="0"/>
        <a:buChar char="•"/>
        <a:defRPr sz="72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23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1pPr>
      <a:lvl2pPr marL="183612" algn="l" defTabSz="367223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2pPr>
      <a:lvl3pPr marL="367223" algn="l" defTabSz="367223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3pPr>
      <a:lvl4pPr marL="550835" algn="l" defTabSz="367223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4pPr>
      <a:lvl5pPr marL="734446" algn="l" defTabSz="367223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5pPr>
      <a:lvl6pPr marL="918058" algn="l" defTabSz="367223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6pPr>
      <a:lvl7pPr marL="1101669" algn="l" defTabSz="367223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7pPr>
      <a:lvl8pPr marL="1285281" algn="l" defTabSz="367223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8pPr>
      <a:lvl9pPr marL="1468892" algn="l" defTabSz="367223" rtl="0" eaLnBrk="1" latinLnBrk="0" hangingPunct="1">
        <a:defRPr sz="72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image" Target="../media/image2.pn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057384E9-B80B-CA7E-9DF3-86D50F95B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7" y="2868322"/>
            <a:ext cx="1374571" cy="966282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46140" y="545224"/>
            <a:ext cx="3671888" cy="21935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62022">
            <a:off x="428700" y="4500057"/>
            <a:ext cx="3054379" cy="317283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 flipH="1">
            <a:off x="2790349" y="107431"/>
            <a:ext cx="4448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800" b="1" dirty="0">
                <a:solidFill>
                  <a:srgbClr val="1A96B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7" name="Imagen 8">
            <a:extLst>
              <a:ext uri="{FF2B5EF4-FFF2-40B4-BE49-F238E27FC236}">
                <a16:creationId xmlns:a16="http://schemas.microsoft.com/office/drawing/2014/main" id="{ECAB0322-F3C8-F826-E762-91BC8F3E1B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709" y="5856692"/>
            <a:ext cx="615179" cy="623483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79093"/>
              </p:ext>
            </p:extLst>
          </p:nvPr>
        </p:nvGraphicFramePr>
        <p:xfrm>
          <a:off x="55661" y="3637"/>
          <a:ext cx="787178" cy="563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Imagen de mapa de bits" r:id="rId7" imgW="17687880" imgH="12658680" progId="Paint.Picture">
                  <p:embed/>
                </p:oleObj>
              </mc:Choice>
              <mc:Fallback>
                <p:oleObj name="Imagen de mapa de bits" r:id="rId7" imgW="17687880" imgH="126586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5661" y="3637"/>
                        <a:ext cx="787178" cy="563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D729EE1-ABD3-465A-80EB-2F1EA34BA4D9}"/>
              </a:ext>
            </a:extLst>
          </p:cNvPr>
          <p:cNvSpPr txBox="1"/>
          <p:nvPr/>
        </p:nvSpPr>
        <p:spPr>
          <a:xfrm>
            <a:off x="81972" y="683669"/>
            <a:ext cx="34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Pinilla-Rozo MM</a:t>
            </a:r>
            <a:r>
              <a:rPr lang="es-ES" sz="600" baseline="300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</a:t>
            </a:r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, Triana-Reyes CA</a:t>
            </a:r>
            <a:r>
              <a:rPr lang="es-ES" sz="600" baseline="300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</a:t>
            </a:r>
            <a:r>
              <a:rPr lang="es-ES" sz="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, Calderón-Quiroz PH</a:t>
            </a:r>
            <a:r>
              <a:rPr lang="es-ES" sz="600" baseline="300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</a:t>
            </a:r>
            <a:r>
              <a:rPr lang="es-CO" sz="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s-CO" sz="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1. Residentes Ginecología y obstetricia. Universidad Militar Nueva Granada</a:t>
            </a:r>
          </a:p>
          <a:p>
            <a:pPr algn="just"/>
            <a:r>
              <a:rPr lang="es-CO" sz="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2. Subespecialista en ginecología oncológica.</a:t>
            </a:r>
          </a:p>
          <a:p>
            <a:pPr algn="just"/>
            <a:r>
              <a:rPr lang="es-CO" sz="600" dirty="0">
                <a:solidFill>
                  <a:schemeClr val="bg2">
                    <a:lumMod val="50000"/>
                  </a:schemeClr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93D0A745-044F-533F-CC80-AD301F5A2CD2}"/>
              </a:ext>
            </a:extLst>
          </p:cNvPr>
          <p:cNvSpPr txBox="1"/>
          <p:nvPr/>
        </p:nvSpPr>
        <p:spPr>
          <a:xfrm>
            <a:off x="99796" y="496860"/>
            <a:ext cx="346393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000" dirty="0">
                <a:latin typeface="Arial Rounded MT Bold" panose="020F0704030504030204" pitchFamily="34" charset="0"/>
                <a:cs typeface="Arial" panose="020B0604020202020204" pitchFamily="34" charset="0"/>
              </a:rPr>
              <a:t>Tamización cervical. Cuál es nuestra propia realidad </a:t>
            </a:r>
            <a:endParaRPr lang="es-CO" sz="1000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5FEBAB9D-3873-BCA1-D2BC-25301A600827}"/>
              </a:ext>
            </a:extLst>
          </p:cNvPr>
          <p:cNvSpPr txBox="1"/>
          <p:nvPr/>
        </p:nvSpPr>
        <p:spPr>
          <a:xfrm>
            <a:off x="99796" y="1006544"/>
            <a:ext cx="341596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700" b="1" dirty="0"/>
              <a:t>INTRODUCCIÓN:</a:t>
            </a:r>
            <a:r>
              <a:rPr lang="es-CO" sz="700" dirty="0"/>
              <a:t> </a:t>
            </a:r>
          </a:p>
          <a:p>
            <a:r>
              <a:rPr lang="es-ES" sz="700" dirty="0"/>
              <a:t>La guía nacional para tamización cervical del 2014, propone inicio de esta a los 25 años con citología y desde los 30 años hasta los 65 años con test de VPH (1,3). </a:t>
            </a:r>
            <a:endParaRPr lang="en-US" sz="700" dirty="0"/>
          </a:p>
          <a:p>
            <a:r>
              <a:rPr lang="es-ES" sz="700" dirty="0"/>
              <a:t>Debido a esto hasta marzo del 2018 las EPS tuvieron plazo para el cumplimiento de la guía nacional, aun hoy los médicos y los ginecólogos incluso en medicina prepagada, continúan promoviendo campaña de tamización con citología, y a las pacientes que se le realiza de manera adecuada con test de VPH son devueltas de las entidades prestadoras de salud, para que se les realice la formula no </a:t>
            </a:r>
            <a:r>
              <a:rPr lang="es-ES" sz="700" dirty="0" err="1"/>
              <a:t>pos</a:t>
            </a:r>
            <a:r>
              <a:rPr lang="es-ES" sz="700" dirty="0"/>
              <a:t>. (2)</a:t>
            </a:r>
            <a:endParaRPr lang="en-US" sz="700" dirty="0"/>
          </a:p>
          <a:p>
            <a:r>
              <a:rPr lang="es-ES" sz="700" dirty="0"/>
              <a:t>Presentamos los datos del hospital de </a:t>
            </a:r>
            <a:r>
              <a:rPr lang="es-ES" sz="700" dirty="0" err="1"/>
              <a:t>Meisen</a:t>
            </a:r>
            <a:r>
              <a:rPr lang="es-ES" sz="700" dirty="0"/>
              <a:t> de Bogotá de las pacientes remitidas a colposcopia de 5 meses del tiempo 1 agosto al 31 de diciembre del 2022.</a:t>
            </a:r>
            <a:endParaRPr lang="en-US" sz="700" dirty="0"/>
          </a:p>
          <a:p>
            <a:pPr algn="just"/>
            <a:endParaRPr lang="es-CO" sz="500" dirty="0"/>
          </a:p>
          <a:p>
            <a:pPr algn="just"/>
            <a:r>
              <a:rPr lang="es-CO" sz="700" b="1" dirty="0"/>
              <a:t>MATERIALES Y METODOS: </a:t>
            </a:r>
          </a:p>
          <a:p>
            <a:pPr algn="just"/>
            <a:r>
              <a:rPr lang="es-ES" sz="700" dirty="0"/>
              <a:t>Estudio observacional, descriptivo, de corte transversal. Revisión de historias clínicas de mujeres que asistieron a toma de colposcopia entre Agosto y Diciembre del 2021 al hospital de Meissen de Bogotá</a:t>
            </a:r>
            <a:r>
              <a:rPr lang="es-CO" sz="700" dirty="0"/>
              <a:t>. </a:t>
            </a:r>
            <a:r>
              <a:rPr lang="es-ES" sz="700" dirty="0"/>
              <a:t>Se evaluó el diagnóstico mediante CCV, colposcopia y patología; y se incluyeron factores de riesgo para patología cervical. </a:t>
            </a:r>
            <a:endParaRPr lang="es-CO" sz="700" dirty="0"/>
          </a:p>
          <a:p>
            <a:endParaRPr lang="es-CO" sz="500" dirty="0"/>
          </a:p>
          <a:p>
            <a:r>
              <a:rPr lang="es-CO" sz="700" b="1" dirty="0"/>
              <a:t>RESULTADOS: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6E60BDC-94DB-4262-5D92-AEA682090F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6054" y="3765515"/>
            <a:ext cx="1480340" cy="1233617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8CCEEC72-4DFA-C5B1-5677-403BB75D998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75657" y="3742331"/>
            <a:ext cx="1996231" cy="1197739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F9AAD744-C794-6B38-7593-834BAD6776C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51241" y="2733146"/>
            <a:ext cx="2030835" cy="119774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0" y="5694655"/>
            <a:ext cx="3235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" dirty="0"/>
              <a:t>BIBLIOGRAFÍA </a:t>
            </a:r>
          </a:p>
          <a:p>
            <a:r>
              <a:rPr lang="es-ES" sz="400" dirty="0"/>
              <a:t>1.	Guía de Práctica Clínica para la detección y manejo de lesiones precancerosas de cuello uterino. Sistema General de Seguridad Social en Salud – Colombia. 2014 - Guía No. 44</a:t>
            </a:r>
          </a:p>
          <a:p>
            <a:r>
              <a:rPr lang="es-ES" sz="400" dirty="0"/>
              <a:t>2.	73.ª asamblea mundial de la salud. Estrategia mundial para acelerar la eliminación del cáncer del cuello uterino como problema mundial de salud pública y sus objetivos y metas conexos para el periodo 2020-2030. 3 de agosto de 2020</a:t>
            </a:r>
          </a:p>
          <a:p>
            <a:r>
              <a:rPr lang="es-ES" sz="400" dirty="0"/>
              <a:t>3.	. </a:t>
            </a:r>
            <a:r>
              <a:rPr lang="es-ES" sz="400" dirty="0" err="1"/>
              <a:t>Summary</a:t>
            </a:r>
            <a:r>
              <a:rPr lang="es-ES" sz="400" dirty="0"/>
              <a:t> of </a:t>
            </a:r>
            <a:r>
              <a:rPr lang="es-ES" sz="400" dirty="0" err="1"/>
              <a:t>current</a:t>
            </a:r>
            <a:r>
              <a:rPr lang="es-ES" sz="400" dirty="0"/>
              <a:t> </a:t>
            </a:r>
            <a:r>
              <a:rPr lang="es-ES" sz="400" dirty="0" err="1"/>
              <a:t>guidelines</a:t>
            </a:r>
            <a:r>
              <a:rPr lang="es-ES" sz="400" dirty="0"/>
              <a:t> </a:t>
            </a:r>
            <a:r>
              <a:rPr lang="es-ES" sz="400" dirty="0" err="1"/>
              <a:t>for</a:t>
            </a:r>
            <a:r>
              <a:rPr lang="es-ES" sz="400" dirty="0"/>
              <a:t> cervical </a:t>
            </a:r>
            <a:r>
              <a:rPr lang="es-ES" sz="400" dirty="0" err="1"/>
              <a:t>cancer</a:t>
            </a:r>
            <a:r>
              <a:rPr lang="es-ES" sz="400" dirty="0"/>
              <a:t> </a:t>
            </a:r>
            <a:r>
              <a:rPr lang="es-ES" sz="400" dirty="0" err="1"/>
              <a:t>screening</a:t>
            </a:r>
            <a:r>
              <a:rPr lang="es-ES" sz="400" dirty="0"/>
              <a:t> and </a:t>
            </a:r>
            <a:r>
              <a:rPr lang="es-ES" sz="400" dirty="0" err="1"/>
              <a:t>management</a:t>
            </a:r>
            <a:r>
              <a:rPr lang="es-ES" sz="400" dirty="0"/>
              <a:t> of </a:t>
            </a:r>
            <a:r>
              <a:rPr lang="es-ES" sz="400" dirty="0" err="1"/>
              <a:t>abnormal</a:t>
            </a:r>
            <a:r>
              <a:rPr lang="es-ES" sz="400" dirty="0"/>
              <a:t> test </a:t>
            </a:r>
            <a:r>
              <a:rPr lang="es-ES" sz="400" dirty="0" err="1"/>
              <a:t>results</a:t>
            </a:r>
            <a:r>
              <a:rPr lang="es-ES" sz="400" dirty="0"/>
              <a:t>: 2016–2020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3719447-1D30-DD97-8207-A2F16EABCFA7}"/>
              </a:ext>
            </a:extLst>
          </p:cNvPr>
          <p:cNvSpPr txBox="1"/>
          <p:nvPr/>
        </p:nvSpPr>
        <p:spPr>
          <a:xfrm>
            <a:off x="0" y="4940070"/>
            <a:ext cx="374919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700" b="1" dirty="0"/>
              <a:t>CONCLUSIONES: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700" dirty="0"/>
              <a:t>A ningún nivel de la atención en salud se está cumpliendo con la guía nacional de tamización de las lesiones pre </a:t>
            </a:r>
            <a:r>
              <a:rPr lang="es-ES" sz="700" dirty="0" err="1"/>
              <a:t>neoplasicas</a:t>
            </a:r>
            <a:r>
              <a:rPr lang="es-ES" sz="700" dirty="0"/>
              <a:t> y de cáncer del cuello uterino temprano.</a:t>
            </a:r>
            <a:endParaRPr lang="en-US" sz="7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700" dirty="0"/>
              <a:t>Las tasas de vacunación para VPH son alarmantemente bajas en nuestra población estudiada </a:t>
            </a:r>
            <a:endParaRPr lang="en-US" sz="7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s-ES" sz="700" dirty="0"/>
              <a:t>El no cumplir con la guía hace que los costos sean mayores por la cantidad de colposcopias innecesarias y el impacto emocional sobre las pacientes</a:t>
            </a:r>
            <a:r>
              <a:rPr lang="es-ES" sz="800" dirty="0"/>
              <a:t>.</a:t>
            </a:r>
            <a:endParaRPr lang="en-US" sz="800" dirty="0"/>
          </a:p>
          <a:p>
            <a:pPr algn="just"/>
            <a:r>
              <a:rPr lang="es-ES" sz="800" dirty="0"/>
              <a:t> </a:t>
            </a:r>
            <a:endParaRPr lang="es-CO" sz="800" dirty="0"/>
          </a:p>
        </p:txBody>
      </p:sp>
    </p:spTree>
    <p:extLst>
      <p:ext uri="{BB962C8B-B14F-4D97-AF65-F5344CB8AC3E}">
        <p14:creationId xmlns:p14="http://schemas.microsoft.com/office/powerpoint/2010/main" val="1041977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2527</TotalTime>
  <Words>315</Words>
  <Application>Microsoft Office PowerPoint</Application>
  <PresentationFormat>Personalizado</PresentationFormat>
  <Paragraphs>24</Paragraphs>
  <Slides>1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Arial</vt:lpstr>
      <vt:lpstr>Calibri</vt:lpstr>
      <vt:lpstr>Arial Rounded MT Bold</vt:lpstr>
      <vt:lpstr>Calibri Light</vt:lpstr>
      <vt:lpstr>Tema de Office</vt:lpstr>
      <vt:lpstr>Imagen de mapa de bits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Personal</cp:lastModifiedBy>
  <cp:revision>109</cp:revision>
  <dcterms:created xsi:type="dcterms:W3CDTF">2017-11-11T14:55:17Z</dcterms:created>
  <dcterms:modified xsi:type="dcterms:W3CDTF">2022-05-17T00:36:31Z</dcterms:modified>
</cp:coreProperties>
</file>